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Lst>
  <p:notesMasterIdLst>
    <p:notesMasterId r:id="rId34"/>
  </p:notesMasterIdLst>
  <p:sldIdLst>
    <p:sldId id="256" r:id="rId2"/>
    <p:sldId id="275" r:id="rId3"/>
    <p:sldId id="276" r:id="rId4"/>
    <p:sldId id="269" r:id="rId5"/>
    <p:sldId id="257" r:id="rId6"/>
    <p:sldId id="262" r:id="rId7"/>
    <p:sldId id="264" r:id="rId8"/>
    <p:sldId id="286" r:id="rId9"/>
    <p:sldId id="272" r:id="rId10"/>
    <p:sldId id="270" r:id="rId11"/>
    <p:sldId id="277" r:id="rId12"/>
    <p:sldId id="278" r:id="rId13"/>
    <p:sldId id="287" r:id="rId14"/>
    <p:sldId id="288" r:id="rId15"/>
    <p:sldId id="289" r:id="rId16"/>
    <p:sldId id="290" r:id="rId17"/>
    <p:sldId id="291" r:id="rId18"/>
    <p:sldId id="292" r:id="rId19"/>
    <p:sldId id="293" r:id="rId20"/>
    <p:sldId id="294" r:id="rId21"/>
    <p:sldId id="295" r:id="rId22"/>
    <p:sldId id="301" r:id="rId23"/>
    <p:sldId id="302" r:id="rId24"/>
    <p:sldId id="281" r:id="rId25"/>
    <p:sldId id="296" r:id="rId26"/>
    <p:sldId id="297" r:id="rId27"/>
    <p:sldId id="298" r:id="rId28"/>
    <p:sldId id="299" r:id="rId29"/>
    <p:sldId id="300" r:id="rId30"/>
    <p:sldId id="266" r:id="rId31"/>
    <p:sldId id="271" r:id="rId32"/>
    <p:sldId id="26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43E3CC-FE82-4A5E-8DCC-912D9265AC8E}" type="datetimeFigureOut">
              <a:rPr lang="en-US" smtClean="0"/>
              <a:pPr/>
              <a:t>12/26/2022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A71CBF-769E-40A0-861E-88E4AAA820E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A71CBF-769E-40A0-861E-88E4AAA820EC}" type="slidenum">
              <a:rPr lang="en-US" smtClean="0"/>
              <a:pPr/>
              <a:t>10</a:t>
            </a:fld>
            <a:endParaRPr lang="en-US"/>
          </a:p>
        </p:txBody>
      </p:sp>
    </p:spTree>
    <p:extLst>
      <p:ext uri="{BB962C8B-B14F-4D97-AF65-F5344CB8AC3E}">
        <p14:creationId xmlns:p14="http://schemas.microsoft.com/office/powerpoint/2010/main" val="21561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A71CBF-769E-40A0-861E-88E4AAA820EC}" type="slidenum">
              <a:rPr lang="en-US" smtClean="0"/>
              <a:pPr/>
              <a:t>12</a:t>
            </a:fld>
            <a:endParaRPr lang="en-US"/>
          </a:p>
        </p:txBody>
      </p:sp>
    </p:spTree>
    <p:extLst>
      <p:ext uri="{BB962C8B-B14F-4D97-AF65-F5344CB8AC3E}">
        <p14:creationId xmlns:p14="http://schemas.microsoft.com/office/powerpoint/2010/main" val="371087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C90AE9-E16E-4488-B5B8-80AEB3C3ADC7}" type="datetime1">
              <a:rPr lang="en-US" smtClean="0"/>
              <a:pPr/>
              <a:t>12/26/2022</a:t>
            </a:fld>
            <a:endParaRPr lang="en-US"/>
          </a:p>
        </p:txBody>
      </p:sp>
      <p:sp>
        <p:nvSpPr>
          <p:cNvPr id="5" name="Footer Placeholder 4"/>
          <p:cNvSpPr>
            <a:spLocks noGrp="1"/>
          </p:cNvSpPr>
          <p:nvPr>
            <p:ph type="ftr" sz="quarter" idx="11"/>
          </p:nvPr>
        </p:nvSpPr>
        <p:spPr/>
        <p:txBody>
          <a:bodyPr/>
          <a:lstStyle/>
          <a:p>
            <a:r>
              <a:rPr lang="en-US"/>
              <a:t>Mini Project -20ISE59</a:t>
            </a:r>
          </a:p>
        </p:txBody>
      </p:sp>
      <p:sp>
        <p:nvSpPr>
          <p:cNvPr id="6" name="Slide Number Placeholder 5"/>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702897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AD732-C3FA-432F-98E4-8E643D68BCB4}"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25549150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AD732-C3FA-432F-98E4-8E643D68BCB4}"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01070337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AD732-C3FA-432F-98E4-8E643D68BCB4}"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4595120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AD732-C3FA-432F-98E4-8E643D68BCB4}"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418676578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7AD732-C3FA-432F-98E4-8E643D68BCB4}" type="datetime1">
              <a:rPr lang="en-US" smtClean="0"/>
              <a:pPr/>
              <a:t>12/26/2022</a:t>
            </a:fld>
            <a:endParaRPr lang="en-US"/>
          </a:p>
        </p:txBody>
      </p:sp>
      <p:sp>
        <p:nvSpPr>
          <p:cNvPr id="4" name="Footer Placeholder 3"/>
          <p:cNvSpPr>
            <a:spLocks noGrp="1"/>
          </p:cNvSpPr>
          <p:nvPr>
            <p:ph type="ftr" sz="quarter" idx="11"/>
          </p:nvPr>
        </p:nvSpPr>
        <p:spPr/>
        <p:txBody>
          <a:bodyPr/>
          <a:lstStyle/>
          <a:p>
            <a:r>
              <a:rPr lang="en-US"/>
              <a:t>Mini Project -20ISE59</a:t>
            </a:r>
          </a:p>
        </p:txBody>
      </p:sp>
      <p:sp>
        <p:nvSpPr>
          <p:cNvPr id="5" name="Slide Number Placeholder 4"/>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98143156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7AD732-C3FA-432F-98E4-8E643D68BCB4}" type="datetime1">
              <a:rPr lang="en-US" smtClean="0"/>
              <a:pPr/>
              <a:t>12/26/2022</a:t>
            </a:fld>
            <a:endParaRPr lang="en-US"/>
          </a:p>
        </p:txBody>
      </p:sp>
      <p:sp>
        <p:nvSpPr>
          <p:cNvPr id="4" name="Footer Placeholder 3"/>
          <p:cNvSpPr>
            <a:spLocks noGrp="1"/>
          </p:cNvSpPr>
          <p:nvPr>
            <p:ph type="ftr" sz="quarter" idx="11"/>
          </p:nvPr>
        </p:nvSpPr>
        <p:spPr/>
        <p:txBody>
          <a:bodyPr/>
          <a:lstStyle/>
          <a:p>
            <a:r>
              <a:rPr lang="en-US"/>
              <a:t>Mini Project -20ISE59</a:t>
            </a:r>
          </a:p>
        </p:txBody>
      </p:sp>
      <p:sp>
        <p:nvSpPr>
          <p:cNvPr id="5" name="Slide Number Placeholder 4"/>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73511499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20A0E6-22E4-4891-9201-E7D4BFC5C3C7}" type="datetime1">
              <a:rPr lang="en-US" smtClean="0"/>
              <a:pPr/>
              <a:t>12/26/2022</a:t>
            </a:fld>
            <a:endParaRPr lang="en-US"/>
          </a:p>
        </p:txBody>
      </p:sp>
      <p:sp>
        <p:nvSpPr>
          <p:cNvPr id="5" name="Footer Placeholder 4"/>
          <p:cNvSpPr>
            <a:spLocks noGrp="1"/>
          </p:cNvSpPr>
          <p:nvPr>
            <p:ph type="ftr" sz="quarter" idx="11"/>
          </p:nvPr>
        </p:nvSpPr>
        <p:spPr/>
        <p:txBody>
          <a:bodyPr/>
          <a:lstStyle/>
          <a:p>
            <a:r>
              <a:rPr lang="en-US"/>
              <a:t>Mini Project -20ISE59</a:t>
            </a:r>
          </a:p>
        </p:txBody>
      </p:sp>
      <p:sp>
        <p:nvSpPr>
          <p:cNvPr id="6" name="Slide Number Placeholder 5"/>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11935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AAD43-C4E7-4813-8748-9A8B47F29214}" type="datetime1">
              <a:rPr lang="en-US" smtClean="0"/>
              <a:pPr/>
              <a:t>12/26/2022</a:t>
            </a:fld>
            <a:endParaRPr lang="en-US"/>
          </a:p>
        </p:txBody>
      </p:sp>
      <p:sp>
        <p:nvSpPr>
          <p:cNvPr id="5" name="Footer Placeholder 4"/>
          <p:cNvSpPr>
            <a:spLocks noGrp="1"/>
          </p:cNvSpPr>
          <p:nvPr>
            <p:ph type="ftr" sz="quarter" idx="11"/>
          </p:nvPr>
        </p:nvSpPr>
        <p:spPr/>
        <p:txBody>
          <a:bodyPr/>
          <a:lstStyle/>
          <a:p>
            <a:r>
              <a:rPr lang="en-US"/>
              <a:t>Mini Project -20ISE59</a:t>
            </a:r>
          </a:p>
        </p:txBody>
      </p:sp>
      <p:sp>
        <p:nvSpPr>
          <p:cNvPr id="6" name="Slide Number Placeholder 5"/>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40367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DFF53-C44F-492A-84D4-BF1605FFEEDD}" type="datetime1">
              <a:rPr lang="en-US" smtClean="0"/>
              <a:pPr/>
              <a:t>12/26/2022</a:t>
            </a:fld>
            <a:endParaRPr lang="en-US"/>
          </a:p>
        </p:txBody>
      </p:sp>
      <p:sp>
        <p:nvSpPr>
          <p:cNvPr id="5" name="Footer Placeholder 4"/>
          <p:cNvSpPr>
            <a:spLocks noGrp="1"/>
          </p:cNvSpPr>
          <p:nvPr>
            <p:ph type="ftr" sz="quarter" idx="11"/>
          </p:nvPr>
        </p:nvSpPr>
        <p:spPr/>
        <p:txBody>
          <a:bodyPr/>
          <a:lstStyle/>
          <a:p>
            <a:r>
              <a:rPr lang="en-US"/>
              <a:t>Mini Project -20ISE59</a:t>
            </a:r>
          </a:p>
        </p:txBody>
      </p:sp>
      <p:sp>
        <p:nvSpPr>
          <p:cNvPr id="6" name="Slide Number Placeholder 5"/>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190389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AFEBD4-9694-42DC-874E-0792B178EE61}" type="datetime1">
              <a:rPr lang="en-US" smtClean="0"/>
              <a:pPr/>
              <a:t>12/26/2022</a:t>
            </a:fld>
            <a:endParaRPr lang="en-US"/>
          </a:p>
        </p:txBody>
      </p:sp>
      <p:sp>
        <p:nvSpPr>
          <p:cNvPr id="5" name="Footer Placeholder 4"/>
          <p:cNvSpPr>
            <a:spLocks noGrp="1"/>
          </p:cNvSpPr>
          <p:nvPr>
            <p:ph type="ftr" sz="quarter" idx="11"/>
          </p:nvPr>
        </p:nvSpPr>
        <p:spPr/>
        <p:txBody>
          <a:bodyPr/>
          <a:lstStyle/>
          <a:p>
            <a:r>
              <a:rPr lang="en-US"/>
              <a:t>Mini Project -20ISE59</a:t>
            </a:r>
          </a:p>
        </p:txBody>
      </p:sp>
      <p:sp>
        <p:nvSpPr>
          <p:cNvPr id="6" name="Slide Number Placeholder 5"/>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148079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42ED5-F3BD-4F75-848A-759484554FAF}"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336075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1A7373-D757-4C35-9FE9-E37221EC568B}" type="datetime1">
              <a:rPr lang="en-US" smtClean="0"/>
              <a:pPr/>
              <a:t>12/26/2022</a:t>
            </a:fld>
            <a:endParaRPr lang="en-US"/>
          </a:p>
        </p:txBody>
      </p:sp>
      <p:sp>
        <p:nvSpPr>
          <p:cNvPr id="8" name="Footer Placeholder 7"/>
          <p:cNvSpPr>
            <a:spLocks noGrp="1"/>
          </p:cNvSpPr>
          <p:nvPr>
            <p:ph type="ftr" sz="quarter" idx="11"/>
          </p:nvPr>
        </p:nvSpPr>
        <p:spPr/>
        <p:txBody>
          <a:bodyPr/>
          <a:lstStyle/>
          <a:p>
            <a:r>
              <a:rPr lang="en-US"/>
              <a:t>Mini Project -20ISE59</a:t>
            </a:r>
          </a:p>
        </p:txBody>
      </p:sp>
      <p:sp>
        <p:nvSpPr>
          <p:cNvPr id="9" name="Slide Number Placeholder 8"/>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190261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7AD0E2-488C-4FF5-9519-55D153719AAA}" type="datetime1">
              <a:rPr lang="en-US" smtClean="0"/>
              <a:pPr/>
              <a:t>12/26/2022</a:t>
            </a:fld>
            <a:endParaRPr lang="en-US"/>
          </a:p>
        </p:txBody>
      </p:sp>
      <p:sp>
        <p:nvSpPr>
          <p:cNvPr id="4" name="Footer Placeholder 3"/>
          <p:cNvSpPr>
            <a:spLocks noGrp="1"/>
          </p:cNvSpPr>
          <p:nvPr>
            <p:ph type="ftr" sz="quarter" idx="11"/>
          </p:nvPr>
        </p:nvSpPr>
        <p:spPr/>
        <p:txBody>
          <a:bodyPr/>
          <a:lstStyle/>
          <a:p>
            <a:r>
              <a:rPr lang="en-US"/>
              <a:t>Mini Project -20ISE59</a:t>
            </a:r>
          </a:p>
        </p:txBody>
      </p:sp>
      <p:sp>
        <p:nvSpPr>
          <p:cNvPr id="5" name="Slide Number Placeholder 4"/>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1028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EF04F-410C-4D4C-817D-EC260ED0E96B}" type="datetime1">
              <a:rPr lang="en-US" smtClean="0"/>
              <a:pPr/>
              <a:t>12/26/2022</a:t>
            </a:fld>
            <a:endParaRPr lang="en-US"/>
          </a:p>
        </p:txBody>
      </p:sp>
      <p:sp>
        <p:nvSpPr>
          <p:cNvPr id="3" name="Footer Placeholder 2"/>
          <p:cNvSpPr>
            <a:spLocks noGrp="1"/>
          </p:cNvSpPr>
          <p:nvPr>
            <p:ph type="ftr" sz="quarter" idx="11"/>
          </p:nvPr>
        </p:nvSpPr>
        <p:spPr/>
        <p:txBody>
          <a:bodyPr/>
          <a:lstStyle/>
          <a:p>
            <a:r>
              <a:rPr lang="en-US"/>
              <a:t>Mini Project -20ISE59</a:t>
            </a:r>
          </a:p>
        </p:txBody>
      </p:sp>
      <p:sp>
        <p:nvSpPr>
          <p:cNvPr id="4" name="Slide Number Placeholder 3"/>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64182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716CD-30A5-4FC0-8F21-28F09157EA19}"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5589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1FB88E-4616-444F-94E0-E010B922492C}" type="datetime1">
              <a:rPr lang="en-US" smtClean="0"/>
              <a:pPr/>
              <a:t>12/26/2022</a:t>
            </a:fld>
            <a:endParaRPr lang="en-US"/>
          </a:p>
        </p:txBody>
      </p:sp>
      <p:sp>
        <p:nvSpPr>
          <p:cNvPr id="6" name="Footer Placeholder 5"/>
          <p:cNvSpPr>
            <a:spLocks noGrp="1"/>
          </p:cNvSpPr>
          <p:nvPr>
            <p:ph type="ftr" sz="quarter" idx="11"/>
          </p:nvPr>
        </p:nvSpPr>
        <p:spPr/>
        <p:txBody>
          <a:bodyPr/>
          <a:lstStyle/>
          <a:p>
            <a:r>
              <a:rPr lang="en-US"/>
              <a:t>Mini Project -20ISE59</a:t>
            </a:r>
          </a:p>
        </p:txBody>
      </p:sp>
      <p:sp>
        <p:nvSpPr>
          <p:cNvPr id="7" name="Slide Number Placeholder 6"/>
          <p:cNvSpPr>
            <a:spLocks noGrp="1"/>
          </p:cNvSpPr>
          <p:nvPr>
            <p:ph type="sldNum" sz="quarter" idx="12"/>
          </p:nvPr>
        </p:nvSpPr>
        <p:spPr/>
        <p:txBody>
          <a:bodyPr/>
          <a:lstStyle/>
          <a:p>
            <a:fld id="{3C0F9C3E-79AB-4D1D-AF94-F9B1D785080B}" type="slidenum">
              <a:rPr lang="en-US" smtClean="0"/>
              <a:pPr/>
              <a:t>‹#›</a:t>
            </a:fld>
            <a:endParaRPr lang="en-US"/>
          </a:p>
        </p:txBody>
      </p:sp>
    </p:spTree>
    <p:extLst>
      <p:ext uri="{BB962C8B-B14F-4D97-AF65-F5344CB8AC3E}">
        <p14:creationId xmlns:p14="http://schemas.microsoft.com/office/powerpoint/2010/main" val="202161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07AD732-C3FA-432F-98E4-8E643D68BCB4}" type="datetime1">
              <a:rPr lang="en-US" smtClean="0"/>
              <a:pPr/>
              <a:t>12/26/2022</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Mini Project -20ISE59</a:t>
            </a:r>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C0F9C3E-79AB-4D1D-AF94-F9B1D785080B}" type="slidenum">
              <a:rPr lang="en-US" smtClean="0"/>
              <a:pPr/>
              <a:t>‹#›</a:t>
            </a:fld>
            <a:endParaRPr lang="en-US"/>
          </a:p>
        </p:txBody>
      </p:sp>
    </p:spTree>
    <p:extLst>
      <p:ext uri="{BB962C8B-B14F-4D97-AF65-F5344CB8AC3E}">
        <p14:creationId xmlns:p14="http://schemas.microsoft.com/office/powerpoint/2010/main" val="95430672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315200" cy="609600"/>
          </a:xfrm>
        </p:spPr>
        <p:txBody>
          <a:bodyPr>
            <a:noAutofit/>
          </a:bodyPr>
          <a:lstStyle/>
          <a:p>
            <a:r>
              <a:rPr lang="en-US" sz="2800" i="1" dirty="0">
                <a:solidFill>
                  <a:schemeClr val="accent5">
                    <a:lumMod val="50000"/>
                  </a:schemeClr>
                </a:solidFill>
                <a:latin typeface="Lucida Fax" panose="02060602050505020204" pitchFamily="18" charset="0"/>
              </a:rPr>
              <a:t>  </a:t>
            </a:r>
            <a:r>
              <a:rPr lang="en-US" sz="2800" i="1" u="sng" dirty="0">
                <a:solidFill>
                  <a:schemeClr val="accent1">
                    <a:lumMod val="40000"/>
                    <a:lumOff val="60000"/>
                  </a:schemeClr>
                </a:solidFill>
                <a:latin typeface="Lucida Fax" panose="02060602050505020204" pitchFamily="18" charset="0"/>
              </a:rPr>
              <a:t>DEPARTMENT OF COMPUTER SCIENCE &amp; ENGINEERING</a:t>
            </a:r>
          </a:p>
        </p:txBody>
      </p:sp>
      <p:sp>
        <p:nvSpPr>
          <p:cNvPr id="3" name="Subtitle 2"/>
          <p:cNvSpPr>
            <a:spLocks noGrp="1"/>
          </p:cNvSpPr>
          <p:nvPr>
            <p:ph type="subTitle" idx="1"/>
          </p:nvPr>
        </p:nvSpPr>
        <p:spPr>
          <a:xfrm>
            <a:off x="990600" y="3006013"/>
            <a:ext cx="6705600" cy="1489788"/>
          </a:xfrm>
        </p:spPr>
        <p:txBody>
          <a:bodyPr>
            <a:normAutofit fontScale="92500" lnSpcReduction="10000"/>
          </a:bodyPr>
          <a:lstStyle/>
          <a:p>
            <a:pPr algn="ctr"/>
            <a:r>
              <a:rPr lang="en-US" sz="2800" dirty="0">
                <a:solidFill>
                  <a:schemeClr val="accent2">
                    <a:lumMod val="50000"/>
                  </a:schemeClr>
                </a:solidFill>
              </a:rPr>
              <a:t>“</a:t>
            </a:r>
            <a:r>
              <a:rPr lang="en-US" sz="2800" b="1" i="1" u="sng" dirty="0">
                <a:solidFill>
                  <a:schemeClr val="accent2">
                    <a:lumMod val="75000"/>
                  </a:schemeClr>
                </a:solidFill>
                <a:latin typeface="Lucida Fax" panose="02060602050505020204" pitchFamily="18" charset="0"/>
              </a:rPr>
              <a:t>LIBRARY MANAGEMENT SYSTEM</a:t>
            </a:r>
            <a:r>
              <a:rPr lang="en-US" sz="2800" dirty="0">
                <a:solidFill>
                  <a:schemeClr val="accent1">
                    <a:lumMod val="40000"/>
                    <a:lumOff val="60000"/>
                  </a:schemeClr>
                </a:solidFill>
                <a:latin typeface="Lucida Fax" panose="02060602050505020204" pitchFamily="18" charset="0"/>
              </a:rPr>
              <a:t>”</a:t>
            </a:r>
          </a:p>
          <a:p>
            <a:pPr algn="ctr"/>
            <a:r>
              <a:rPr lang="en-US" sz="2400" dirty="0">
                <a:solidFill>
                  <a:schemeClr val="accent1">
                    <a:lumMod val="40000"/>
                    <a:lumOff val="60000"/>
                  </a:schemeClr>
                </a:solidFill>
                <a:latin typeface="Lucida Fax" panose="02060602050505020204" pitchFamily="18" charset="0"/>
              </a:rPr>
              <a:t>COURSE NAME : MINI PROJECT IN </a:t>
            </a:r>
            <a:r>
              <a:rPr lang="en-US" dirty="0">
                <a:solidFill>
                  <a:schemeClr val="accent1">
                    <a:lumMod val="40000"/>
                    <a:lumOff val="60000"/>
                  </a:schemeClr>
                </a:solidFill>
                <a:latin typeface="Lucida Fax" panose="02060602050505020204" pitchFamily="18" charset="0"/>
              </a:rPr>
              <a:t>PYTHON</a:t>
            </a:r>
            <a:endParaRPr lang="en-US" sz="2400" dirty="0">
              <a:solidFill>
                <a:schemeClr val="accent1">
                  <a:lumMod val="40000"/>
                  <a:lumOff val="60000"/>
                </a:schemeClr>
              </a:solidFill>
              <a:latin typeface="Lucida Fax" panose="02060602050505020204" pitchFamily="18" charset="0"/>
            </a:endParaRPr>
          </a:p>
          <a:p>
            <a:pPr algn="ctr"/>
            <a:r>
              <a:rPr lang="en-US" sz="2400" dirty="0">
                <a:solidFill>
                  <a:schemeClr val="accent1">
                    <a:lumMod val="40000"/>
                    <a:lumOff val="60000"/>
                  </a:schemeClr>
                </a:solidFill>
                <a:latin typeface="Lucida Fax" panose="02060602050505020204" pitchFamily="18" charset="0"/>
              </a:rPr>
              <a:t>COURSE CODE: 20CSE59</a:t>
            </a:r>
          </a:p>
        </p:txBody>
      </p:sp>
      <p:sp>
        <p:nvSpPr>
          <p:cNvPr id="4" name="Subtitle 2"/>
          <p:cNvSpPr txBox="1">
            <a:spLocks/>
          </p:cNvSpPr>
          <p:nvPr/>
        </p:nvSpPr>
        <p:spPr>
          <a:xfrm>
            <a:off x="334347" y="5029200"/>
            <a:ext cx="3886200" cy="18288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1" u="none" strike="noStrike" kern="1200" cap="none" spc="0" normalizeH="0" baseline="0" noProof="0" dirty="0">
                <a:ln>
                  <a:noFill/>
                </a:ln>
                <a:solidFill>
                  <a:schemeClr val="accent1">
                    <a:lumMod val="40000"/>
                    <a:lumOff val="60000"/>
                  </a:schemeClr>
                </a:solidFill>
                <a:effectLst/>
                <a:uLnTx/>
                <a:uFillTx/>
                <a:latin typeface="Utsaah" panose="020B0604020202020204" pitchFamily="34" charset="0"/>
                <a:cs typeface="Utsaah" panose="020B0604020202020204" pitchFamily="34" charset="0"/>
              </a:rPr>
              <a:t>Presentation by,</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i="1" dirty="0">
                <a:solidFill>
                  <a:schemeClr val="accent1">
                    <a:lumMod val="40000"/>
                    <a:lumOff val="60000"/>
                  </a:schemeClr>
                </a:solidFill>
                <a:latin typeface="Utsaah" panose="020B0604020202020204" pitchFamily="34" charset="0"/>
                <a:cs typeface="Utsaah" panose="020B0604020202020204" pitchFamily="34" charset="0"/>
              </a:rPr>
              <a:t>NAME</a:t>
            </a:r>
            <a:r>
              <a:rPr lang="en-US" sz="2600" dirty="0">
                <a:solidFill>
                  <a:schemeClr val="accent2">
                    <a:lumMod val="50000"/>
                  </a:schemeClr>
                </a:solidFill>
              </a:rPr>
              <a:t> : </a:t>
            </a:r>
            <a:r>
              <a:rPr lang="en-US" sz="2600" dirty="0">
                <a:solidFill>
                  <a:schemeClr val="accent2">
                    <a:lumMod val="40000"/>
                    <a:lumOff val="60000"/>
                  </a:schemeClr>
                </a:solidFill>
                <a:latin typeface="Algerian" panose="04020705040A02060702" pitchFamily="82" charset="0"/>
              </a:rPr>
              <a:t>SIMRAN JHA</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i="1" dirty="0">
                <a:solidFill>
                  <a:schemeClr val="accent1">
                    <a:lumMod val="40000"/>
                    <a:lumOff val="60000"/>
                  </a:schemeClr>
                </a:solidFill>
                <a:latin typeface="Utsaah" panose="020B0604020202020204" pitchFamily="34" charset="0"/>
                <a:cs typeface="Utsaah" panose="020B0604020202020204" pitchFamily="34" charset="0"/>
              </a:rPr>
              <a:t>USN</a:t>
            </a:r>
            <a:r>
              <a:rPr lang="en-US" sz="2600" dirty="0">
                <a:solidFill>
                  <a:schemeClr val="accent1">
                    <a:lumMod val="40000"/>
                    <a:lumOff val="60000"/>
                  </a:schemeClr>
                </a:solidFill>
              </a:rPr>
              <a:t> </a:t>
            </a:r>
            <a:r>
              <a:rPr lang="en-US" sz="2600" dirty="0">
                <a:solidFill>
                  <a:schemeClr val="accent2">
                    <a:lumMod val="50000"/>
                  </a:schemeClr>
                </a:solidFill>
              </a:rPr>
              <a:t>: </a:t>
            </a:r>
            <a:r>
              <a:rPr lang="en-US" sz="2600" dirty="0">
                <a:solidFill>
                  <a:schemeClr val="accent2">
                    <a:lumMod val="40000"/>
                    <a:lumOff val="60000"/>
                  </a:schemeClr>
                </a:solidFill>
                <a:latin typeface="Lucida Fax" panose="02060602050505020204" pitchFamily="18" charset="0"/>
              </a:rPr>
              <a:t>1NH20CS270</a:t>
            </a:r>
            <a:endParaRPr kumimoji="0" lang="en-US" sz="2600" b="0" i="0" u="none" strike="noStrike" kern="1200" cap="none" spc="0" normalizeH="0" baseline="0" noProof="0" dirty="0">
              <a:ln>
                <a:noFill/>
              </a:ln>
              <a:solidFill>
                <a:schemeClr val="accent2">
                  <a:lumMod val="40000"/>
                  <a:lumOff val="60000"/>
                </a:schemeClr>
              </a:solidFill>
              <a:effectLst/>
              <a:uLnTx/>
              <a:uFillTx/>
              <a:latin typeface="Lucida Fax" panose="02060602050505020204" pitchFamily="18" charset="0"/>
            </a:endParaRPr>
          </a:p>
        </p:txBody>
      </p:sp>
      <p:sp>
        <p:nvSpPr>
          <p:cNvPr id="5" name="Subtitle 2"/>
          <p:cNvSpPr txBox="1">
            <a:spLocks/>
          </p:cNvSpPr>
          <p:nvPr/>
        </p:nvSpPr>
        <p:spPr>
          <a:xfrm>
            <a:off x="5867400" y="4876800"/>
            <a:ext cx="3886200" cy="22098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accent2">
                    <a:lumMod val="60000"/>
                    <a:lumOff val="40000"/>
                  </a:schemeClr>
                </a:solidFill>
                <a:effectLst/>
                <a:uLnTx/>
                <a:uFillTx/>
                <a:latin typeface="Utsaah" panose="020B0604020202020204" pitchFamily="34" charset="0"/>
                <a:cs typeface="Utsaah" panose="020B0604020202020204" pitchFamily="34" charset="0"/>
              </a:rPr>
              <a:t>Under the Guidance of,</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0" i="0" u="none" strike="noStrike" kern="1200" cap="none" spc="0" normalizeH="0" baseline="0" noProof="0" dirty="0">
                <a:ln>
                  <a:noFill/>
                </a:ln>
                <a:solidFill>
                  <a:schemeClr val="accent2">
                    <a:lumMod val="60000"/>
                    <a:lumOff val="40000"/>
                  </a:schemeClr>
                </a:solidFill>
                <a:effectLst/>
                <a:uLnTx/>
                <a:uFillTx/>
                <a:latin typeface="Utsaah" panose="020B0604020202020204" pitchFamily="34" charset="0"/>
                <a:cs typeface="Utsaah" panose="020B0604020202020204" pitchFamily="34" charset="0"/>
              </a:rPr>
              <a:t>Guide Name &amp; Designation:</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600" dirty="0">
                <a:solidFill>
                  <a:schemeClr val="accent2">
                    <a:lumMod val="60000"/>
                    <a:lumOff val="40000"/>
                  </a:schemeClr>
                </a:solidFill>
                <a:latin typeface="Utsaah" panose="020B0604020202020204" pitchFamily="34" charset="0"/>
                <a:cs typeface="Utsaah" panose="020B0604020202020204" pitchFamily="34" charset="0"/>
              </a:rPr>
              <a:t>Ms. Priya T V</a:t>
            </a:r>
            <a:endParaRPr kumimoji="0" lang="en-US" sz="2600" b="0" i="0" u="none" strike="noStrike" kern="1200" cap="none" spc="0" normalizeH="0" baseline="0" noProof="0" dirty="0">
              <a:ln>
                <a:noFill/>
              </a:ln>
              <a:solidFill>
                <a:schemeClr val="accent2">
                  <a:lumMod val="60000"/>
                  <a:lumOff val="40000"/>
                </a:schemeClr>
              </a:solidFill>
              <a:effectLst/>
              <a:uLnTx/>
              <a:uFillTx/>
              <a:latin typeface="Utsaah" panose="020B0604020202020204" pitchFamily="34" charset="0"/>
              <a:cs typeface="Utsaah" panose="020B0604020202020204" pitchFamily="34" charset="0"/>
            </a:endParaRPr>
          </a:p>
        </p:txBody>
      </p:sp>
      <p:pic>
        <p:nvPicPr>
          <p:cNvPr id="1026" name="Picture 2"/>
          <p:cNvPicPr>
            <a:picLocks noChangeAspect="1" noChangeArrowheads="1"/>
          </p:cNvPicPr>
          <p:nvPr/>
        </p:nvPicPr>
        <p:blipFill>
          <a:blip r:embed="rId2"/>
          <a:srcRect/>
          <a:stretch>
            <a:fillRect/>
          </a:stretch>
        </p:blipFill>
        <p:spPr bwMode="auto">
          <a:xfrm>
            <a:off x="533400" y="286723"/>
            <a:ext cx="8001000" cy="104775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308"/>
            <a:ext cx="8229600" cy="457199"/>
          </a:xfrm>
        </p:spPr>
        <p:txBody>
          <a:bodyPr>
            <a:normAutofit/>
          </a:bodyPr>
          <a:lstStyle/>
          <a:p>
            <a:r>
              <a:rPr lang="en-US" sz="2400" i="1" u="sng" dirty="0">
                <a:solidFill>
                  <a:schemeClr val="tx1">
                    <a:lumMod val="95000"/>
                    <a:lumOff val="5000"/>
                  </a:schemeClr>
                </a:solidFill>
                <a:latin typeface="Lucida Fax" panose="02060602050505020204" pitchFamily="18" charset="0"/>
              </a:rPr>
              <a:t>Flowchart</a:t>
            </a:r>
          </a:p>
        </p:txBody>
      </p:sp>
      <p:sp>
        <p:nvSpPr>
          <p:cNvPr id="4" name="Date Placeholder 3"/>
          <p:cNvSpPr>
            <a:spLocks noGrp="1"/>
          </p:cNvSpPr>
          <p:nvPr>
            <p:ph type="dt" sz="half" idx="10"/>
          </p:nvPr>
        </p:nvSpPr>
        <p:spPr>
          <a:xfrm>
            <a:off x="5801672" y="6410129"/>
            <a:ext cx="2057400" cy="365125"/>
          </a:xfrm>
        </p:spPr>
        <p:txBody>
          <a:bodyPr/>
          <a:lstStyle/>
          <a:p>
            <a:fld id="{1E84D06D-00B5-4D44-88FF-C67866A23189}" type="datetime1">
              <a:rPr lang="en-US" smtClean="0"/>
              <a:pPr/>
              <a:t>12/26/2022</a:t>
            </a:fld>
            <a:endParaRPr lang="en-US" dirty="0"/>
          </a:p>
        </p:txBody>
      </p:sp>
      <p:sp>
        <p:nvSpPr>
          <p:cNvPr id="5" name="Footer Placeholder 4"/>
          <p:cNvSpPr>
            <a:spLocks noGrp="1"/>
          </p:cNvSpPr>
          <p:nvPr>
            <p:ph type="ftr" sz="quarter" idx="11"/>
          </p:nvPr>
        </p:nvSpPr>
        <p:spPr>
          <a:xfrm>
            <a:off x="608045" y="6410128"/>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p:cNvSpPr>
            <a:spLocks noGrp="1"/>
          </p:cNvSpPr>
          <p:nvPr>
            <p:ph type="sldNum" sz="quarter" idx="12"/>
          </p:nvPr>
        </p:nvSpPr>
        <p:spPr>
          <a:xfrm>
            <a:off x="8404220" y="6382134"/>
            <a:ext cx="565159" cy="365125"/>
          </a:xfrm>
        </p:spPr>
        <p:txBody>
          <a:bodyPr/>
          <a:lstStyle/>
          <a:p>
            <a:fld id="{3C0F9C3E-79AB-4D1D-AF94-F9B1D785080B}" type="slidenum">
              <a:rPr lang="en-US" smtClean="0"/>
              <a:pPr/>
              <a:t>10</a:t>
            </a:fld>
            <a:endParaRPr lang="en-US" dirty="0"/>
          </a:p>
        </p:txBody>
      </p:sp>
      <p:pic>
        <p:nvPicPr>
          <p:cNvPr id="9" name="Content Placeholder 8">
            <a:extLst>
              <a:ext uri="{FF2B5EF4-FFF2-40B4-BE49-F238E27FC236}">
                <a16:creationId xmlns:a16="http://schemas.microsoft.com/office/drawing/2014/main" id="{F5627423-BF6B-3C29-CB85-6EE23AEDBD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397" y="1004831"/>
            <a:ext cx="8453205" cy="513230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4755-65C1-4F22-9D9A-B00A89254AAD}"/>
              </a:ext>
            </a:extLst>
          </p:cNvPr>
          <p:cNvSpPr>
            <a:spLocks noGrp="1"/>
          </p:cNvSpPr>
          <p:nvPr>
            <p:ph type="title"/>
          </p:nvPr>
        </p:nvSpPr>
        <p:spPr>
          <a:xfrm>
            <a:off x="628650" y="365127"/>
            <a:ext cx="7886700" cy="854074"/>
          </a:xfrm>
        </p:spPr>
        <p:txBody>
          <a:bodyPr>
            <a:normAutofit fontScale="90000"/>
          </a:bodyPr>
          <a:lstStyle/>
          <a:p>
            <a:r>
              <a:rPr lang="en-US" sz="3600" i="1" u="sng" dirty="0">
                <a:solidFill>
                  <a:schemeClr val="accent1">
                    <a:lumMod val="20000"/>
                    <a:lumOff val="80000"/>
                  </a:schemeClr>
                </a:solidFill>
                <a:latin typeface="Lucida Fax" panose="02060602050505020204" pitchFamily="18" charset="0"/>
              </a:rPr>
              <a:t>Hardware &amp; Software Specification</a:t>
            </a:r>
            <a:endParaRPr lang="en-IN" sz="3600" i="1" u="sng" dirty="0">
              <a:solidFill>
                <a:schemeClr val="accent1">
                  <a:lumMod val="20000"/>
                  <a:lumOff val="80000"/>
                </a:schemeClr>
              </a:solidFill>
              <a:latin typeface="Lucida Fax" panose="02060602050505020204" pitchFamily="18" charset="0"/>
            </a:endParaRPr>
          </a:p>
        </p:txBody>
      </p:sp>
      <p:sp>
        <p:nvSpPr>
          <p:cNvPr id="3" name="Content Placeholder 2">
            <a:extLst>
              <a:ext uri="{FF2B5EF4-FFF2-40B4-BE49-F238E27FC236}">
                <a16:creationId xmlns:a16="http://schemas.microsoft.com/office/drawing/2014/main" id="{E7E61FE0-4C78-43FC-B803-EC03BDB55F5C}"/>
              </a:ext>
            </a:extLst>
          </p:cNvPr>
          <p:cNvSpPr>
            <a:spLocks noGrp="1"/>
          </p:cNvSpPr>
          <p:nvPr>
            <p:ph idx="1"/>
          </p:nvPr>
        </p:nvSpPr>
        <p:spPr>
          <a:xfrm>
            <a:off x="457200" y="1219201"/>
            <a:ext cx="8058150" cy="4957762"/>
          </a:xfrm>
        </p:spPr>
        <p:txBody>
          <a:bodyPr>
            <a:normAutofit/>
          </a:bodyPr>
          <a:lstStyle/>
          <a:p>
            <a:pPr marL="0" marR="0">
              <a:lnSpc>
                <a:spcPct val="115000"/>
              </a:lnSpc>
              <a:spcBef>
                <a:spcPts val="0"/>
              </a:spcBef>
              <a:spcAft>
                <a:spcPts val="1000"/>
              </a:spcAft>
              <a:buSzPct val="140000"/>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SzPts val="1000"/>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IDE supporting Python (VS Code, Spyder, etc.)</a:t>
            </a:r>
            <a:endParaRPr lang="en-IN" sz="1800" dirty="0">
              <a:solidFill>
                <a:schemeClr val="tx1"/>
              </a:solidFill>
              <a:effectLst/>
              <a:latin typeface="Calibri" panose="020F0502020204030204" pitchFamily="34" charset="0"/>
              <a:ea typeface="Calibri" panose="020F0502020204030204" pitchFamily="34" charset="0"/>
            </a:endParaRPr>
          </a:p>
          <a:p>
            <a:pPr marL="342900" marR="0" lvl="0" indent="-342900">
              <a:lnSpc>
                <a:spcPct val="115000"/>
              </a:lnSpc>
              <a:spcBef>
                <a:spcPts val="0"/>
              </a:spcBef>
              <a:spcAft>
                <a:spcPts val="1000"/>
              </a:spcAft>
              <a:buSzPts val="1000"/>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Times New Roman" panose="02020603050405020304" pitchFamily="18" charset="0"/>
              </a:rPr>
              <a:t>Python Extension (preferably from Microsoft)</a:t>
            </a:r>
            <a:endParaRPr lang="en-IN" sz="1800" dirty="0">
              <a:solidFill>
                <a:schemeClr val="tx1"/>
              </a:solidFill>
              <a:effectLst/>
              <a:latin typeface="Calibri" panose="020F0502020204030204" pitchFamily="34" charset="0"/>
              <a:ea typeface="Calibri" panose="020F0502020204030204" pitchFamily="34" charset="0"/>
            </a:endParaRPr>
          </a:p>
          <a:p>
            <a:pPr marL="342900" marR="0" lvl="0" indent="-342900">
              <a:lnSpc>
                <a:spcPct val="115000"/>
              </a:lnSpc>
              <a:spcBef>
                <a:spcPts val="0"/>
              </a:spcBef>
              <a:spcAft>
                <a:spcPts val="1000"/>
              </a:spcAft>
              <a:buSzPts val="1000"/>
              <a:buFont typeface="Wingdings" panose="05000000000000000000" pitchFamily="2" charset="2"/>
              <a:buChar char=""/>
              <a:tabLst>
                <a:tab pos="457200" algn="l"/>
              </a:tabLst>
            </a:pP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Python necessary Extension </a:t>
            </a:r>
          </a:p>
          <a:p>
            <a:pPr marL="342900" marR="0" lvl="0" indent="-342900">
              <a:lnSpc>
                <a:spcPct val="115000"/>
              </a:lnSpc>
              <a:spcBef>
                <a:spcPts val="0"/>
              </a:spcBef>
              <a:spcAft>
                <a:spcPts val="1000"/>
              </a:spcAft>
              <a:buSzPts val="1000"/>
              <a:buFont typeface="Wingdings" panose="05000000000000000000" pitchFamily="2" charset="2"/>
              <a:buChar char=""/>
              <a:tabLst>
                <a:tab pos="457200" algn="l"/>
              </a:tabLst>
            </a:pPr>
            <a:endPar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SzPts val="1000"/>
              <a:buNone/>
              <a:tabLst>
                <a:tab pos="457200" algn="l"/>
              </a:tabLst>
            </a:pP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buSzPct val="140000"/>
            </a:pP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Hardware Requirements</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15000"/>
              </a:lnSpc>
              <a:spcBef>
                <a:spcPts val="0"/>
              </a:spcBef>
              <a:spcAft>
                <a:spcPts val="1000"/>
              </a:spcAft>
              <a:buSzPct val="56000"/>
              <a:buFont typeface="Wingdings" panose="05000000000000000000" pitchFamily="2" charset="2"/>
              <a:buChar char="Ø"/>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Minimum 8 GB RAM</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SzPct val="56000"/>
              <a:buFont typeface="Wingdings" panose="05000000000000000000" pitchFamily="2" charset="2"/>
              <a:buChar char="Ø"/>
            </a:pP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Minimum i5 8</a:t>
            </a:r>
            <a:r>
              <a:rPr lang="en-IN"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Gen Intel Processor</a:t>
            </a:r>
            <a:br>
              <a:rPr lang="en-IN" b="0" i="0" dirty="0">
                <a:solidFill>
                  <a:srgbClr val="000000"/>
                </a:solidFill>
                <a:effectLst/>
                <a:latin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247D19FB-2250-425D-BCED-455D9653132A}"/>
              </a:ext>
            </a:extLst>
          </p:cNvPr>
          <p:cNvSpPr>
            <a:spLocks noGrp="1"/>
          </p:cNvSpPr>
          <p:nvPr>
            <p:ph type="dt" sz="half" idx="10"/>
          </p:nvPr>
        </p:nvSpPr>
        <p:spPr>
          <a:xfrm>
            <a:off x="5943600" y="6333962"/>
            <a:ext cx="2057400" cy="365125"/>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AC9CA2B8-AA3B-4268-AD3E-CF872D409DAE}"/>
              </a:ext>
            </a:extLst>
          </p:cNvPr>
          <p:cNvSpPr>
            <a:spLocks noGrp="1"/>
          </p:cNvSpPr>
          <p:nvPr>
            <p:ph type="ftr" sz="quarter" idx="11"/>
          </p:nvPr>
        </p:nvSpPr>
        <p:spPr>
          <a:xfrm>
            <a:off x="457200" y="6310310"/>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a:extLst>
              <a:ext uri="{FF2B5EF4-FFF2-40B4-BE49-F238E27FC236}">
                <a16:creationId xmlns:a16="http://schemas.microsoft.com/office/drawing/2014/main" id="{958CC473-15AC-422E-BDC7-75A52B60A593}"/>
              </a:ext>
            </a:extLst>
          </p:cNvPr>
          <p:cNvSpPr>
            <a:spLocks noGrp="1"/>
          </p:cNvSpPr>
          <p:nvPr>
            <p:ph type="sldNum" sz="quarter" idx="12"/>
          </p:nvPr>
        </p:nvSpPr>
        <p:spPr>
          <a:xfrm>
            <a:off x="8404220" y="6264275"/>
            <a:ext cx="565159" cy="365125"/>
          </a:xfrm>
        </p:spPr>
        <p:txBody>
          <a:bodyPr/>
          <a:lstStyle/>
          <a:p>
            <a:fld id="{3C0F9C3E-79AB-4D1D-AF94-F9B1D785080B}" type="slidenum">
              <a:rPr lang="en-US" smtClean="0"/>
              <a:pPr/>
              <a:t>11</a:t>
            </a:fld>
            <a:endParaRPr lang="en-US" dirty="0"/>
          </a:p>
        </p:txBody>
      </p:sp>
    </p:spTree>
    <p:extLst>
      <p:ext uri="{BB962C8B-B14F-4D97-AF65-F5344CB8AC3E}">
        <p14:creationId xmlns:p14="http://schemas.microsoft.com/office/powerpoint/2010/main" val="257269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9C47-E63E-5F49-AD01-45564415E71D}"/>
              </a:ext>
            </a:extLst>
          </p:cNvPr>
          <p:cNvSpPr>
            <a:spLocks noGrp="1"/>
          </p:cNvSpPr>
          <p:nvPr>
            <p:ph type="title"/>
          </p:nvPr>
        </p:nvSpPr>
        <p:spPr>
          <a:xfrm>
            <a:off x="628650" y="365127"/>
            <a:ext cx="7886700" cy="549274"/>
          </a:xfrm>
        </p:spPr>
        <p:txBody>
          <a:bodyPr>
            <a:normAutofit/>
          </a:bodyPr>
          <a:lstStyle/>
          <a:p>
            <a:r>
              <a:rPr lang="en-US" sz="3200" i="1" u="sng" dirty="0">
                <a:latin typeface="Lucida Fax" panose="02060602050505020204" pitchFamily="18" charset="0"/>
              </a:rPr>
              <a:t>Partial Code</a:t>
            </a:r>
            <a:endParaRPr lang="en-IN" sz="3200" i="1" u="sng" dirty="0">
              <a:latin typeface="Lucida Fax" panose="02060602050505020204" pitchFamily="18" charset="0"/>
            </a:endParaRPr>
          </a:p>
        </p:txBody>
      </p:sp>
      <p:sp>
        <p:nvSpPr>
          <p:cNvPr id="4" name="Date Placeholder 3">
            <a:extLst>
              <a:ext uri="{FF2B5EF4-FFF2-40B4-BE49-F238E27FC236}">
                <a16:creationId xmlns:a16="http://schemas.microsoft.com/office/drawing/2014/main" id="{C315FDFE-25A3-CA6A-D1D4-4ACDC542BDBB}"/>
              </a:ext>
            </a:extLst>
          </p:cNvPr>
          <p:cNvSpPr>
            <a:spLocks noGrp="1"/>
          </p:cNvSpPr>
          <p:nvPr>
            <p:ph type="dt" sz="half" idx="10"/>
          </p:nvPr>
        </p:nvSpPr>
        <p:spPr>
          <a:xfrm>
            <a:off x="6019800" y="6400799"/>
            <a:ext cx="2057400" cy="365125"/>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31C80368-E41A-7D74-061B-5645FF3B4202}"/>
              </a:ext>
            </a:extLst>
          </p:cNvPr>
          <p:cNvSpPr>
            <a:spLocks noGrp="1"/>
          </p:cNvSpPr>
          <p:nvPr>
            <p:ph type="ftr" sz="quarter" idx="11"/>
          </p:nvPr>
        </p:nvSpPr>
        <p:spPr>
          <a:xfrm>
            <a:off x="228600" y="6400800"/>
            <a:ext cx="5004649" cy="365125"/>
          </a:xfrm>
        </p:spPr>
        <p:txBody>
          <a:bodyPr/>
          <a:lstStyle/>
          <a:p>
            <a:r>
              <a:rPr lang="en-US" dirty="0"/>
              <a:t>Mini Project -20ISE59</a:t>
            </a:r>
          </a:p>
        </p:txBody>
      </p:sp>
      <p:sp>
        <p:nvSpPr>
          <p:cNvPr id="6" name="Slide Number Placeholder 5">
            <a:extLst>
              <a:ext uri="{FF2B5EF4-FFF2-40B4-BE49-F238E27FC236}">
                <a16:creationId xmlns:a16="http://schemas.microsoft.com/office/drawing/2014/main" id="{35145887-5E28-275F-78C7-09EA3D8DB4FA}"/>
              </a:ext>
            </a:extLst>
          </p:cNvPr>
          <p:cNvSpPr>
            <a:spLocks noGrp="1"/>
          </p:cNvSpPr>
          <p:nvPr>
            <p:ph type="sldNum" sz="quarter" idx="12"/>
          </p:nvPr>
        </p:nvSpPr>
        <p:spPr>
          <a:xfrm>
            <a:off x="8458200" y="6389913"/>
            <a:ext cx="565159" cy="365125"/>
          </a:xfrm>
        </p:spPr>
        <p:txBody>
          <a:bodyPr/>
          <a:lstStyle/>
          <a:p>
            <a:fld id="{3C0F9C3E-79AB-4D1D-AF94-F9B1D785080B}" type="slidenum">
              <a:rPr lang="en-US" smtClean="0"/>
              <a:pPr/>
              <a:t>12</a:t>
            </a:fld>
            <a:endParaRPr lang="en-US" dirty="0"/>
          </a:p>
        </p:txBody>
      </p:sp>
      <p:pic>
        <p:nvPicPr>
          <p:cNvPr id="10" name="Content Placeholder 9">
            <a:extLst>
              <a:ext uri="{FF2B5EF4-FFF2-40B4-BE49-F238E27FC236}">
                <a16:creationId xmlns:a16="http://schemas.microsoft.com/office/drawing/2014/main" id="{BFD61DFA-E1D1-EDC5-C7DA-9519CE874F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79" t="4461" r="357" b="7284"/>
          <a:stretch/>
        </p:blipFill>
        <p:spPr>
          <a:xfrm>
            <a:off x="304800" y="1014250"/>
            <a:ext cx="8534400" cy="5234149"/>
          </a:xfrm>
        </p:spPr>
      </p:pic>
    </p:spTree>
    <p:extLst>
      <p:ext uri="{BB962C8B-B14F-4D97-AF65-F5344CB8AC3E}">
        <p14:creationId xmlns:p14="http://schemas.microsoft.com/office/powerpoint/2010/main" val="138111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F825D5-3965-ACEF-F689-F7DD28786C30}"/>
              </a:ext>
            </a:extLst>
          </p:cNvPr>
          <p:cNvSpPr>
            <a:spLocks noGrp="1"/>
          </p:cNvSpPr>
          <p:nvPr>
            <p:ph type="dt" sz="half" idx="10"/>
          </p:nvPr>
        </p:nvSpPr>
        <p:spPr>
          <a:xfrm>
            <a:off x="6248400" y="6382788"/>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695B468E-F062-A703-B611-46C3086733A2}"/>
              </a:ext>
            </a:extLst>
          </p:cNvPr>
          <p:cNvSpPr>
            <a:spLocks noGrp="1"/>
          </p:cNvSpPr>
          <p:nvPr>
            <p:ph type="ftr" sz="quarter" idx="11"/>
          </p:nvPr>
        </p:nvSpPr>
        <p:spPr>
          <a:xfrm>
            <a:off x="152400" y="6400800"/>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48C63ED7-1041-9F4E-C8EF-E4CA498EDCFC}"/>
              </a:ext>
            </a:extLst>
          </p:cNvPr>
          <p:cNvSpPr>
            <a:spLocks noGrp="1"/>
          </p:cNvSpPr>
          <p:nvPr>
            <p:ph type="sldNum" sz="quarter" idx="12"/>
          </p:nvPr>
        </p:nvSpPr>
        <p:spPr>
          <a:xfrm>
            <a:off x="8556620" y="6340475"/>
            <a:ext cx="565159" cy="365125"/>
          </a:xfrm>
        </p:spPr>
        <p:txBody>
          <a:bodyPr/>
          <a:lstStyle/>
          <a:p>
            <a:fld id="{3C0F9C3E-79AB-4D1D-AF94-F9B1D785080B}" type="slidenum">
              <a:rPr lang="en-US" smtClean="0"/>
              <a:pPr/>
              <a:t>13</a:t>
            </a:fld>
            <a:endParaRPr lang="en-US" dirty="0"/>
          </a:p>
        </p:txBody>
      </p:sp>
      <p:pic>
        <p:nvPicPr>
          <p:cNvPr id="6" name="Picture 5">
            <a:extLst>
              <a:ext uri="{FF2B5EF4-FFF2-40B4-BE49-F238E27FC236}">
                <a16:creationId xmlns:a16="http://schemas.microsoft.com/office/drawing/2014/main" id="{565462D6-A17A-F637-BB5D-350B9BDB05DD}"/>
              </a:ext>
            </a:extLst>
          </p:cNvPr>
          <p:cNvPicPr>
            <a:picLocks noChangeAspect="1"/>
          </p:cNvPicPr>
          <p:nvPr/>
        </p:nvPicPr>
        <p:blipFill rotWithShape="1">
          <a:blip r:embed="rId2">
            <a:extLst>
              <a:ext uri="{28A0092B-C50C-407E-A947-70E740481C1C}">
                <a14:useLocalDpi xmlns:a14="http://schemas.microsoft.com/office/drawing/2010/main" val="0"/>
              </a:ext>
            </a:extLst>
          </a:blip>
          <a:srcRect l="4166" t="2593" r="2499" b="7037"/>
          <a:stretch/>
        </p:blipFill>
        <p:spPr>
          <a:xfrm>
            <a:off x="304800" y="152400"/>
            <a:ext cx="8534400" cy="4648200"/>
          </a:xfrm>
          <a:prstGeom prst="rect">
            <a:avLst/>
          </a:prstGeom>
        </p:spPr>
      </p:pic>
      <p:sp>
        <p:nvSpPr>
          <p:cNvPr id="7" name="TextBox 6">
            <a:extLst>
              <a:ext uri="{FF2B5EF4-FFF2-40B4-BE49-F238E27FC236}">
                <a16:creationId xmlns:a16="http://schemas.microsoft.com/office/drawing/2014/main" id="{0FEA8708-B7E1-5FC8-E07A-374E896FEC86}"/>
              </a:ext>
            </a:extLst>
          </p:cNvPr>
          <p:cNvSpPr txBox="1"/>
          <p:nvPr/>
        </p:nvSpPr>
        <p:spPr>
          <a:xfrm>
            <a:off x="325016" y="5023700"/>
            <a:ext cx="8534400" cy="1169551"/>
          </a:xfrm>
          <a:prstGeom prst="rect">
            <a:avLst/>
          </a:prstGeom>
          <a:noFill/>
        </p:spPr>
        <p:txBody>
          <a:bodyPr wrap="square">
            <a:spAutoFit/>
          </a:bodyPr>
          <a:lstStyle/>
          <a:p>
            <a:pPr algn="l" fontAlgn="base"/>
            <a:r>
              <a:rPr lang="en-US" sz="1400" b="0" i="0" dirty="0">
                <a:effectLst/>
                <a:latin typeface="Times New Roman" panose="02020603050405020304" pitchFamily="18" charset="0"/>
                <a:cs typeface="Times New Roman" panose="02020603050405020304" pitchFamily="18" charset="0"/>
              </a:rPr>
              <a:t>This is our main layout and we haven’t coded for the functions yet for the sake of program execution.</a:t>
            </a:r>
            <a:br>
              <a:rPr lang="en-US"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One thing needs to observe here as in the program we have made a clickable label for the forgotten password with the help of the bind() function, which will now behave like a button.</a:t>
            </a:r>
          </a:p>
          <a:p>
            <a:pPr algn="l" fontAlgn="base"/>
            <a:r>
              <a:rPr lang="en-US" sz="1400" b="0" i="0" dirty="0">
                <a:effectLst/>
                <a:latin typeface="Times New Roman" panose="02020603050405020304" pitchFamily="18" charset="0"/>
                <a:cs typeface="Times New Roman" panose="02020603050405020304" pitchFamily="18" charset="0"/>
              </a:rPr>
              <a:t>And you can totally customize this with images, colors, and maybe positions. Here, buttons have also been added with some images for a visual better look.</a:t>
            </a:r>
          </a:p>
        </p:txBody>
      </p:sp>
    </p:spTree>
    <p:extLst>
      <p:ext uri="{BB962C8B-B14F-4D97-AF65-F5344CB8AC3E}">
        <p14:creationId xmlns:p14="http://schemas.microsoft.com/office/powerpoint/2010/main" val="14609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F906AD-ADC8-A2DE-A6EF-501BF941A73E}"/>
              </a:ext>
            </a:extLst>
          </p:cNvPr>
          <p:cNvSpPr>
            <a:spLocks noGrp="1"/>
          </p:cNvSpPr>
          <p:nvPr>
            <p:ph type="dt" sz="half" idx="10"/>
          </p:nvPr>
        </p:nvSpPr>
        <p:spPr>
          <a:xfrm>
            <a:off x="5828109" y="6349807"/>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17F519BC-0A15-DF5E-8DCD-88FA27159A9E}"/>
              </a:ext>
            </a:extLst>
          </p:cNvPr>
          <p:cNvSpPr>
            <a:spLocks noGrp="1"/>
          </p:cNvSpPr>
          <p:nvPr>
            <p:ph type="ftr" sz="quarter" idx="11"/>
          </p:nvPr>
        </p:nvSpPr>
        <p:spPr>
          <a:xfrm>
            <a:off x="152400" y="6400800"/>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B4C7EB8C-DE21-D144-3ABA-CED200A3AB25}"/>
              </a:ext>
            </a:extLst>
          </p:cNvPr>
          <p:cNvSpPr>
            <a:spLocks noGrp="1"/>
          </p:cNvSpPr>
          <p:nvPr>
            <p:ph type="sldNum" sz="quarter" idx="12"/>
          </p:nvPr>
        </p:nvSpPr>
        <p:spPr>
          <a:xfrm>
            <a:off x="8429551" y="6349807"/>
            <a:ext cx="565159" cy="365125"/>
          </a:xfrm>
        </p:spPr>
        <p:txBody>
          <a:bodyPr/>
          <a:lstStyle/>
          <a:p>
            <a:fld id="{3C0F9C3E-79AB-4D1D-AF94-F9B1D785080B}" type="slidenum">
              <a:rPr lang="en-US" smtClean="0"/>
              <a:pPr/>
              <a:t>14</a:t>
            </a:fld>
            <a:endParaRPr lang="en-US" dirty="0"/>
          </a:p>
        </p:txBody>
      </p:sp>
      <p:pic>
        <p:nvPicPr>
          <p:cNvPr id="6" name="Picture 5">
            <a:extLst>
              <a:ext uri="{FF2B5EF4-FFF2-40B4-BE49-F238E27FC236}">
                <a16:creationId xmlns:a16="http://schemas.microsoft.com/office/drawing/2014/main" id="{54A57E1E-BAB3-B064-7E1A-1C56BFF27882}"/>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4075" r="2500" b="7036"/>
          <a:stretch/>
        </p:blipFill>
        <p:spPr>
          <a:xfrm>
            <a:off x="304800" y="228600"/>
            <a:ext cx="8534400" cy="4572000"/>
          </a:xfrm>
          <a:prstGeom prst="rect">
            <a:avLst/>
          </a:prstGeom>
        </p:spPr>
      </p:pic>
      <p:sp>
        <p:nvSpPr>
          <p:cNvPr id="7" name="TextBox 6">
            <a:extLst>
              <a:ext uri="{FF2B5EF4-FFF2-40B4-BE49-F238E27FC236}">
                <a16:creationId xmlns:a16="http://schemas.microsoft.com/office/drawing/2014/main" id="{8B3E8135-DEC4-B69C-1E16-B6893BE5F5E9}"/>
              </a:ext>
            </a:extLst>
          </p:cNvPr>
          <p:cNvSpPr txBox="1"/>
          <p:nvPr/>
        </p:nvSpPr>
        <p:spPr>
          <a:xfrm>
            <a:off x="270588" y="5072654"/>
            <a:ext cx="8534400" cy="954107"/>
          </a:xfrm>
          <a:prstGeom prst="rect">
            <a:avLst/>
          </a:prstGeom>
          <a:noFill/>
        </p:spPr>
        <p:txBody>
          <a:bodyPr wrap="square">
            <a:spAutoFit/>
          </a:bodyPr>
          <a:lstStyle/>
          <a:p>
            <a:pPr algn="l" fontAlgn="base"/>
            <a:r>
              <a:rPr lang="en-US" sz="1400" b="0" i="0" dirty="0">
                <a:effectLst/>
                <a:latin typeface="Times New Roman" panose="02020603050405020304" pitchFamily="18" charset="0"/>
                <a:cs typeface="Times New Roman" panose="02020603050405020304" pitchFamily="18" charset="0"/>
              </a:rPr>
              <a:t>Login() makes use of login credentials consisting of User ID and Password and even sets for new password if required.</a:t>
            </a:r>
          </a:p>
          <a:p>
            <a:pPr algn="l" fontAlgn="base"/>
            <a:r>
              <a:rPr lang="en-US" sz="1400" dirty="0" err="1">
                <a:latin typeface="Times New Roman" panose="02020603050405020304" pitchFamily="18" charset="0"/>
                <a:cs typeface="Times New Roman" panose="02020603050405020304" pitchFamily="18" charset="0"/>
              </a:rPr>
              <a:t>Addbook</a:t>
            </a:r>
            <a:r>
              <a:rPr lang="en-US" sz="1400" dirty="0">
                <a:latin typeface="Times New Roman" panose="02020603050405020304" pitchFamily="18" charset="0"/>
                <a:cs typeface="Times New Roman" panose="02020603050405020304" pitchFamily="18" charset="0"/>
              </a:rPr>
              <a:t>() give access to Admin to add more books in library.</a:t>
            </a:r>
          </a:p>
          <a:p>
            <a:pPr algn="l" fontAlgn="base"/>
            <a:r>
              <a:rPr lang="en-US" sz="1400" b="0" i="0" dirty="0" err="1">
                <a:effectLst/>
                <a:latin typeface="Times New Roman" panose="02020603050405020304" pitchFamily="18" charset="0"/>
                <a:cs typeface="Times New Roman" panose="02020603050405020304" pitchFamily="18" charset="0"/>
              </a:rPr>
              <a:t>Issuebook</a:t>
            </a:r>
            <a:r>
              <a:rPr lang="en-US" sz="1400" b="0" i="0" dirty="0">
                <a:effectLst/>
                <a:latin typeface="Times New Roman" panose="02020603050405020304" pitchFamily="18" charset="0"/>
                <a:cs typeface="Times New Roman" panose="02020603050405020304" pitchFamily="18" charset="0"/>
              </a:rPr>
              <a:t>() issues </a:t>
            </a:r>
            <a:r>
              <a:rPr lang="en-US" sz="1400" dirty="0">
                <a:latin typeface="Times New Roman" panose="02020603050405020304" pitchFamily="18" charset="0"/>
                <a:cs typeface="Times New Roman" panose="02020603050405020304" pitchFamily="18" charset="0"/>
              </a:rPr>
              <a:t>the book to students based on their ERP and book ID.</a:t>
            </a:r>
            <a:endParaRPr lang="en-US" sz="1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755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8E22A-1516-CC55-12AE-ED8409569C3F}"/>
              </a:ext>
            </a:extLst>
          </p:cNvPr>
          <p:cNvSpPr>
            <a:spLocks noGrp="1"/>
          </p:cNvSpPr>
          <p:nvPr>
            <p:ph type="dt" sz="half" idx="10"/>
          </p:nvPr>
        </p:nvSpPr>
        <p:spPr>
          <a:xfrm>
            <a:off x="5828109" y="6324600"/>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6E2D82D9-D2D3-C14C-483B-B5C3DAF5AC9C}"/>
              </a:ext>
            </a:extLst>
          </p:cNvPr>
          <p:cNvSpPr>
            <a:spLocks noGrp="1"/>
          </p:cNvSpPr>
          <p:nvPr>
            <p:ph type="ftr" sz="quarter" idx="11"/>
          </p:nvPr>
        </p:nvSpPr>
        <p:spPr>
          <a:xfrm>
            <a:off x="152400" y="6446837"/>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6D500C4B-6798-4135-22C8-8350357A300A}"/>
              </a:ext>
            </a:extLst>
          </p:cNvPr>
          <p:cNvSpPr>
            <a:spLocks noGrp="1"/>
          </p:cNvSpPr>
          <p:nvPr>
            <p:ph type="sldNum" sz="quarter" idx="12"/>
          </p:nvPr>
        </p:nvSpPr>
        <p:spPr>
          <a:xfrm>
            <a:off x="8448212" y="6324599"/>
            <a:ext cx="565159" cy="365125"/>
          </a:xfrm>
        </p:spPr>
        <p:txBody>
          <a:bodyPr/>
          <a:lstStyle/>
          <a:p>
            <a:fld id="{3C0F9C3E-79AB-4D1D-AF94-F9B1D785080B}" type="slidenum">
              <a:rPr lang="en-US" smtClean="0"/>
              <a:pPr/>
              <a:t>15</a:t>
            </a:fld>
            <a:endParaRPr lang="en-US" dirty="0"/>
          </a:p>
        </p:txBody>
      </p:sp>
      <p:pic>
        <p:nvPicPr>
          <p:cNvPr id="6" name="Picture 5">
            <a:extLst>
              <a:ext uri="{FF2B5EF4-FFF2-40B4-BE49-F238E27FC236}">
                <a16:creationId xmlns:a16="http://schemas.microsoft.com/office/drawing/2014/main" id="{574BC92C-06EB-9867-D5C7-F56DD907C9C6}"/>
              </a:ext>
            </a:extLst>
          </p:cNvPr>
          <p:cNvPicPr>
            <a:picLocks noChangeAspect="1"/>
          </p:cNvPicPr>
          <p:nvPr/>
        </p:nvPicPr>
        <p:blipFill rotWithShape="1">
          <a:blip r:embed="rId2">
            <a:extLst>
              <a:ext uri="{28A0092B-C50C-407E-A947-70E740481C1C}">
                <a14:useLocalDpi xmlns:a14="http://schemas.microsoft.com/office/drawing/2010/main" val="0"/>
              </a:ext>
            </a:extLst>
          </a:blip>
          <a:srcRect l="5001" t="4075" r="3333" b="7036"/>
          <a:stretch/>
        </p:blipFill>
        <p:spPr>
          <a:xfrm>
            <a:off x="304800" y="228600"/>
            <a:ext cx="8382000" cy="5867400"/>
          </a:xfrm>
          <a:prstGeom prst="rect">
            <a:avLst/>
          </a:prstGeom>
        </p:spPr>
      </p:pic>
      <p:sp>
        <p:nvSpPr>
          <p:cNvPr id="7" name="TextBox 6">
            <a:extLst>
              <a:ext uri="{FF2B5EF4-FFF2-40B4-BE49-F238E27FC236}">
                <a16:creationId xmlns:a16="http://schemas.microsoft.com/office/drawing/2014/main" id="{B68031EB-9D61-452C-0CA8-AFCA4440F655}"/>
              </a:ext>
            </a:extLst>
          </p:cNvPr>
          <p:cNvSpPr txBox="1"/>
          <p:nvPr/>
        </p:nvSpPr>
        <p:spPr>
          <a:xfrm>
            <a:off x="685800" y="5193267"/>
            <a:ext cx="4572000" cy="369332"/>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503282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DB81A-8A24-F9F3-C6FC-193DC9CC8B00}"/>
              </a:ext>
            </a:extLst>
          </p:cNvPr>
          <p:cNvSpPr>
            <a:spLocks noGrp="1"/>
          </p:cNvSpPr>
          <p:nvPr>
            <p:ph type="dt" sz="half" idx="10"/>
          </p:nvPr>
        </p:nvSpPr>
        <p:spPr>
          <a:xfrm>
            <a:off x="5943600" y="6340475"/>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1DBBB923-C5F5-5A8A-BAA4-4F171029283A}"/>
              </a:ext>
            </a:extLst>
          </p:cNvPr>
          <p:cNvSpPr>
            <a:spLocks noGrp="1"/>
          </p:cNvSpPr>
          <p:nvPr>
            <p:ph type="ftr" sz="quarter" idx="11"/>
          </p:nvPr>
        </p:nvSpPr>
        <p:spPr>
          <a:xfrm>
            <a:off x="228600" y="6340475"/>
            <a:ext cx="5004649" cy="365125"/>
          </a:xfrm>
        </p:spPr>
        <p:txBody>
          <a:bodyPr/>
          <a:lstStyle/>
          <a:p>
            <a:r>
              <a:rPr lang="en-US"/>
              <a:t>Mini Project -20ISE59</a:t>
            </a:r>
          </a:p>
        </p:txBody>
      </p:sp>
      <p:sp>
        <p:nvSpPr>
          <p:cNvPr id="4" name="Slide Number Placeholder 3">
            <a:extLst>
              <a:ext uri="{FF2B5EF4-FFF2-40B4-BE49-F238E27FC236}">
                <a16:creationId xmlns:a16="http://schemas.microsoft.com/office/drawing/2014/main" id="{BB43622A-BE10-548D-AEEA-0EFA8C532FB4}"/>
              </a:ext>
            </a:extLst>
          </p:cNvPr>
          <p:cNvSpPr>
            <a:spLocks noGrp="1"/>
          </p:cNvSpPr>
          <p:nvPr>
            <p:ph type="sldNum" sz="quarter" idx="12"/>
          </p:nvPr>
        </p:nvSpPr>
        <p:spPr>
          <a:xfrm>
            <a:off x="8361127" y="6340474"/>
            <a:ext cx="565159" cy="365125"/>
          </a:xfrm>
        </p:spPr>
        <p:txBody>
          <a:bodyPr/>
          <a:lstStyle/>
          <a:p>
            <a:fld id="{3C0F9C3E-79AB-4D1D-AF94-F9B1D785080B}" type="slidenum">
              <a:rPr lang="en-US" smtClean="0"/>
              <a:pPr/>
              <a:t>16</a:t>
            </a:fld>
            <a:endParaRPr lang="en-US" dirty="0"/>
          </a:p>
        </p:txBody>
      </p:sp>
      <p:pic>
        <p:nvPicPr>
          <p:cNvPr id="6" name="Picture 5">
            <a:extLst>
              <a:ext uri="{FF2B5EF4-FFF2-40B4-BE49-F238E27FC236}">
                <a16:creationId xmlns:a16="http://schemas.microsoft.com/office/drawing/2014/main" id="{FECA0B29-DC4A-3C76-F645-D2AA8DA85FF3}"/>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5555" r="3333" b="7037"/>
          <a:stretch/>
        </p:blipFill>
        <p:spPr>
          <a:xfrm>
            <a:off x="342900" y="152400"/>
            <a:ext cx="8458200" cy="4495800"/>
          </a:xfrm>
          <a:prstGeom prst="rect">
            <a:avLst/>
          </a:prstGeom>
        </p:spPr>
      </p:pic>
      <p:sp>
        <p:nvSpPr>
          <p:cNvPr id="7" name="TextBox 6">
            <a:extLst>
              <a:ext uri="{FF2B5EF4-FFF2-40B4-BE49-F238E27FC236}">
                <a16:creationId xmlns:a16="http://schemas.microsoft.com/office/drawing/2014/main" id="{9B63E551-08AF-EB7B-2E51-FC2CDE6BB15E}"/>
              </a:ext>
            </a:extLst>
          </p:cNvPr>
          <p:cNvSpPr txBox="1"/>
          <p:nvPr/>
        </p:nvSpPr>
        <p:spPr>
          <a:xfrm>
            <a:off x="381000" y="4825824"/>
            <a:ext cx="8125855"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Edit() is used to edit any previously entered details of book. </a:t>
            </a:r>
          </a:p>
          <a:p>
            <a:r>
              <a:rPr lang="en-US" sz="1800" b="0" i="0" dirty="0">
                <a:effectLst/>
                <a:latin typeface="Times New Roman" panose="02020603050405020304" pitchFamily="18" charset="0"/>
                <a:cs typeface="Times New Roman" panose="02020603050405020304" pitchFamily="18" charset="0"/>
              </a:rPr>
              <a:t>Searched() is used to search a book </a:t>
            </a:r>
            <a:r>
              <a:rPr lang="en-US" dirty="0">
                <a:latin typeface="Times New Roman" panose="02020603050405020304" pitchFamily="18" charset="0"/>
                <a:cs typeface="Times New Roman" panose="02020603050405020304" pitchFamily="18" charset="0"/>
              </a:rPr>
              <a:t>if it is available or not for further any student to issue.</a:t>
            </a:r>
          </a:p>
          <a:p>
            <a:r>
              <a:rPr lang="en-US" dirty="0">
                <a:latin typeface="Times New Roman" panose="02020603050405020304" pitchFamily="18" charset="0"/>
                <a:cs typeface="Times New Roman" panose="02020603050405020304" pitchFamily="18" charset="0"/>
              </a:rPr>
              <a:t>Mail() function  is used to send mail as an remainder but it requires additional setup to functionally operate so at present it is of no use.</a:t>
            </a:r>
            <a:endParaRPr lang="en-IN" dirty="0"/>
          </a:p>
        </p:txBody>
      </p:sp>
    </p:spTree>
    <p:extLst>
      <p:ext uri="{BB962C8B-B14F-4D97-AF65-F5344CB8AC3E}">
        <p14:creationId xmlns:p14="http://schemas.microsoft.com/office/powerpoint/2010/main" val="421040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339D0-DDBD-58A1-FFA8-6130C6C15EB5}"/>
              </a:ext>
            </a:extLst>
          </p:cNvPr>
          <p:cNvSpPr>
            <a:spLocks noGrp="1"/>
          </p:cNvSpPr>
          <p:nvPr>
            <p:ph type="dt" sz="half" idx="10"/>
          </p:nvPr>
        </p:nvSpPr>
        <p:spPr>
          <a:xfrm>
            <a:off x="5828109" y="6281383"/>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E9D31D1F-00A7-F1CE-3A99-EC05FAE6AE08}"/>
              </a:ext>
            </a:extLst>
          </p:cNvPr>
          <p:cNvSpPr>
            <a:spLocks noGrp="1"/>
          </p:cNvSpPr>
          <p:nvPr>
            <p:ph type="ftr" sz="quarter" idx="11"/>
          </p:nvPr>
        </p:nvSpPr>
        <p:spPr>
          <a:xfrm>
            <a:off x="266700" y="6309375"/>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50FC4E46-F147-D2CD-3FCB-58FE53397D50}"/>
              </a:ext>
            </a:extLst>
          </p:cNvPr>
          <p:cNvSpPr>
            <a:spLocks noGrp="1"/>
          </p:cNvSpPr>
          <p:nvPr>
            <p:ph type="sldNum" sz="quarter" idx="12"/>
          </p:nvPr>
        </p:nvSpPr>
        <p:spPr>
          <a:xfrm>
            <a:off x="8442269" y="6309375"/>
            <a:ext cx="565159" cy="365125"/>
          </a:xfrm>
        </p:spPr>
        <p:txBody>
          <a:bodyPr/>
          <a:lstStyle/>
          <a:p>
            <a:fld id="{3C0F9C3E-79AB-4D1D-AF94-F9B1D785080B}" type="slidenum">
              <a:rPr lang="en-US" smtClean="0"/>
              <a:pPr/>
              <a:t>17</a:t>
            </a:fld>
            <a:endParaRPr lang="en-US" dirty="0"/>
          </a:p>
        </p:txBody>
      </p:sp>
      <p:pic>
        <p:nvPicPr>
          <p:cNvPr id="6" name="Picture 5">
            <a:extLst>
              <a:ext uri="{FF2B5EF4-FFF2-40B4-BE49-F238E27FC236}">
                <a16:creationId xmlns:a16="http://schemas.microsoft.com/office/drawing/2014/main" id="{DB9FA0FA-73D0-133E-0934-C32D8C848800}"/>
              </a:ext>
            </a:extLst>
          </p:cNvPr>
          <p:cNvPicPr>
            <a:picLocks noChangeAspect="1"/>
          </p:cNvPicPr>
          <p:nvPr/>
        </p:nvPicPr>
        <p:blipFill rotWithShape="1">
          <a:blip r:embed="rId2">
            <a:extLst>
              <a:ext uri="{28A0092B-C50C-407E-A947-70E740481C1C}">
                <a14:useLocalDpi xmlns:a14="http://schemas.microsoft.com/office/drawing/2010/main" val="0"/>
              </a:ext>
            </a:extLst>
          </a:blip>
          <a:srcRect l="3334" t="5925" r="2499" b="6667"/>
          <a:stretch/>
        </p:blipFill>
        <p:spPr>
          <a:xfrm>
            <a:off x="266700" y="304800"/>
            <a:ext cx="8610600" cy="5302260"/>
          </a:xfrm>
          <a:prstGeom prst="rect">
            <a:avLst/>
          </a:prstGeom>
        </p:spPr>
      </p:pic>
      <p:sp>
        <p:nvSpPr>
          <p:cNvPr id="9" name="TextBox 8">
            <a:extLst>
              <a:ext uri="{FF2B5EF4-FFF2-40B4-BE49-F238E27FC236}">
                <a16:creationId xmlns:a16="http://schemas.microsoft.com/office/drawing/2014/main" id="{806E7382-2D7E-A334-EC5C-989E5EEDC169}"/>
              </a:ext>
            </a:extLst>
          </p:cNvPr>
          <p:cNvSpPr txBox="1"/>
          <p:nvPr/>
        </p:nvSpPr>
        <p:spPr>
          <a:xfrm>
            <a:off x="380948" y="5635052"/>
            <a:ext cx="834390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Return() books returns the book which was issued on </a:t>
            </a:r>
            <a:r>
              <a:rPr lang="en-US" dirty="0" err="1">
                <a:latin typeface="Times New Roman" panose="02020603050405020304" pitchFamily="18" charset="0"/>
                <a:cs typeface="Times New Roman" panose="02020603050405020304" pitchFamily="18" charset="0"/>
              </a:rPr>
              <a:t>som</a:t>
            </a:r>
            <a:r>
              <a:rPr lang="en-US" dirty="0">
                <a:latin typeface="Times New Roman" panose="02020603050405020304" pitchFamily="18" charset="0"/>
                <a:cs typeface="Times New Roman" panose="02020603050405020304" pitchFamily="18" charset="0"/>
              </a:rPr>
              <a:t> particular date and returned on due date.</a:t>
            </a:r>
            <a:endParaRPr lang="en-IN" dirty="0"/>
          </a:p>
        </p:txBody>
      </p:sp>
    </p:spTree>
    <p:extLst>
      <p:ext uri="{BB962C8B-B14F-4D97-AF65-F5344CB8AC3E}">
        <p14:creationId xmlns:p14="http://schemas.microsoft.com/office/powerpoint/2010/main" val="325147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A81E-9B61-16A2-CB1B-E50E0C7D0507}"/>
              </a:ext>
            </a:extLst>
          </p:cNvPr>
          <p:cNvSpPr>
            <a:spLocks noGrp="1"/>
          </p:cNvSpPr>
          <p:nvPr>
            <p:ph type="dt" sz="half" idx="10"/>
          </p:nvPr>
        </p:nvSpPr>
        <p:spPr>
          <a:xfrm>
            <a:off x="5715000" y="6330239"/>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E99755DF-55F6-91EE-A042-4CD2CFD61C9A}"/>
              </a:ext>
            </a:extLst>
          </p:cNvPr>
          <p:cNvSpPr>
            <a:spLocks noGrp="1"/>
          </p:cNvSpPr>
          <p:nvPr>
            <p:ph type="ftr" sz="quarter" idx="11"/>
          </p:nvPr>
        </p:nvSpPr>
        <p:spPr>
          <a:xfrm>
            <a:off x="152400" y="6278596"/>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D558909F-D5CC-6208-BF98-9A1F3CC54EEE}"/>
              </a:ext>
            </a:extLst>
          </p:cNvPr>
          <p:cNvSpPr>
            <a:spLocks noGrp="1"/>
          </p:cNvSpPr>
          <p:nvPr>
            <p:ph type="sldNum" sz="quarter" idx="12"/>
          </p:nvPr>
        </p:nvSpPr>
        <p:spPr>
          <a:xfrm>
            <a:off x="8455988" y="6319353"/>
            <a:ext cx="565159" cy="365125"/>
          </a:xfrm>
        </p:spPr>
        <p:txBody>
          <a:bodyPr/>
          <a:lstStyle/>
          <a:p>
            <a:fld id="{3C0F9C3E-79AB-4D1D-AF94-F9B1D785080B}" type="slidenum">
              <a:rPr lang="en-US" smtClean="0"/>
              <a:pPr/>
              <a:t>18</a:t>
            </a:fld>
            <a:endParaRPr lang="en-US" dirty="0"/>
          </a:p>
        </p:txBody>
      </p:sp>
      <p:pic>
        <p:nvPicPr>
          <p:cNvPr id="6" name="Picture 5">
            <a:extLst>
              <a:ext uri="{FF2B5EF4-FFF2-40B4-BE49-F238E27FC236}">
                <a16:creationId xmlns:a16="http://schemas.microsoft.com/office/drawing/2014/main" id="{A1D5AF72-0241-6EB7-6E59-BD468E9FEB75}"/>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4075" r="3333" b="7036"/>
          <a:stretch/>
        </p:blipFill>
        <p:spPr>
          <a:xfrm>
            <a:off x="342900" y="228600"/>
            <a:ext cx="8458200" cy="5433536"/>
          </a:xfrm>
          <a:prstGeom prst="rect">
            <a:avLst/>
          </a:prstGeom>
        </p:spPr>
      </p:pic>
      <p:sp>
        <p:nvSpPr>
          <p:cNvPr id="7" name="TextBox 6">
            <a:extLst>
              <a:ext uri="{FF2B5EF4-FFF2-40B4-BE49-F238E27FC236}">
                <a16:creationId xmlns:a16="http://schemas.microsoft.com/office/drawing/2014/main" id="{B1A134E4-7D8C-FED8-F2CA-FAA5DFC59539}"/>
              </a:ext>
            </a:extLst>
          </p:cNvPr>
          <p:cNvSpPr txBox="1"/>
          <p:nvPr/>
        </p:nvSpPr>
        <p:spPr>
          <a:xfrm>
            <a:off x="447646" y="5673022"/>
            <a:ext cx="824870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Delete() is used to delete books which is no further required and admin desires to remove from the library.</a:t>
            </a:r>
            <a:r>
              <a:rPr lang="en-US" sz="1800" b="0" i="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42293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BE5A61-485F-BE54-11DB-4FA5C9B28112}"/>
              </a:ext>
            </a:extLst>
          </p:cNvPr>
          <p:cNvSpPr>
            <a:spLocks noGrp="1"/>
          </p:cNvSpPr>
          <p:nvPr>
            <p:ph type="dt" sz="half" idx="10"/>
          </p:nvPr>
        </p:nvSpPr>
        <p:spPr>
          <a:xfrm>
            <a:off x="5828109" y="6340475"/>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1475D64C-E146-8B41-5E8A-0CECC126FEF3}"/>
              </a:ext>
            </a:extLst>
          </p:cNvPr>
          <p:cNvSpPr>
            <a:spLocks noGrp="1"/>
          </p:cNvSpPr>
          <p:nvPr>
            <p:ph type="ftr" sz="quarter" idx="11"/>
          </p:nvPr>
        </p:nvSpPr>
        <p:spPr>
          <a:xfrm>
            <a:off x="152400" y="6340475"/>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20D50C4C-156F-B9BF-59CE-78F3EDB45D96}"/>
              </a:ext>
            </a:extLst>
          </p:cNvPr>
          <p:cNvSpPr>
            <a:spLocks noGrp="1"/>
          </p:cNvSpPr>
          <p:nvPr>
            <p:ph type="sldNum" sz="quarter" idx="12"/>
          </p:nvPr>
        </p:nvSpPr>
        <p:spPr>
          <a:xfrm>
            <a:off x="8404220" y="6340474"/>
            <a:ext cx="565159" cy="365125"/>
          </a:xfrm>
        </p:spPr>
        <p:txBody>
          <a:bodyPr/>
          <a:lstStyle/>
          <a:p>
            <a:fld id="{3C0F9C3E-79AB-4D1D-AF94-F9B1D785080B}" type="slidenum">
              <a:rPr lang="en-US" smtClean="0"/>
              <a:pPr/>
              <a:t>19</a:t>
            </a:fld>
            <a:endParaRPr lang="en-US" dirty="0"/>
          </a:p>
        </p:txBody>
      </p:sp>
      <p:pic>
        <p:nvPicPr>
          <p:cNvPr id="6" name="Picture 5">
            <a:extLst>
              <a:ext uri="{FF2B5EF4-FFF2-40B4-BE49-F238E27FC236}">
                <a16:creationId xmlns:a16="http://schemas.microsoft.com/office/drawing/2014/main" id="{F0250649-27FB-F0CB-2FF6-F898F6BC7E14}"/>
              </a:ext>
            </a:extLst>
          </p:cNvPr>
          <p:cNvPicPr>
            <a:picLocks noChangeAspect="1"/>
          </p:cNvPicPr>
          <p:nvPr/>
        </p:nvPicPr>
        <p:blipFill rotWithShape="1">
          <a:blip r:embed="rId2">
            <a:extLst>
              <a:ext uri="{28A0092B-C50C-407E-A947-70E740481C1C}">
                <a14:useLocalDpi xmlns:a14="http://schemas.microsoft.com/office/drawing/2010/main" val="0"/>
              </a:ext>
            </a:extLst>
          </a:blip>
          <a:srcRect l="5001" t="5555" r="3333" b="7037"/>
          <a:stretch/>
        </p:blipFill>
        <p:spPr>
          <a:xfrm>
            <a:off x="304800" y="95502"/>
            <a:ext cx="8382000" cy="5467098"/>
          </a:xfrm>
          <a:prstGeom prst="rect">
            <a:avLst/>
          </a:prstGeom>
        </p:spPr>
      </p:pic>
      <p:sp>
        <p:nvSpPr>
          <p:cNvPr id="9" name="TextBox 8">
            <a:extLst>
              <a:ext uri="{FF2B5EF4-FFF2-40B4-BE49-F238E27FC236}">
                <a16:creationId xmlns:a16="http://schemas.microsoft.com/office/drawing/2014/main" id="{BBAC0A39-D805-8874-D545-AD239ECAC1CF}"/>
              </a:ext>
            </a:extLst>
          </p:cNvPr>
          <p:cNvSpPr txBox="1"/>
          <p:nvPr/>
        </p:nvSpPr>
        <p:spPr>
          <a:xfrm>
            <a:off x="293914" y="5656821"/>
            <a:ext cx="8318076"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Show() function updates the output with which students has issued how many books and each is allowed to issue maximum 3 books at a time.</a:t>
            </a:r>
            <a:endParaRPr lang="en-IN" dirty="0"/>
          </a:p>
        </p:txBody>
      </p:sp>
    </p:spTree>
    <p:extLst>
      <p:ext uri="{BB962C8B-B14F-4D97-AF65-F5344CB8AC3E}">
        <p14:creationId xmlns:p14="http://schemas.microsoft.com/office/powerpoint/2010/main" val="273221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9964-09E7-4AFA-8C31-2CA7587F4D54}"/>
              </a:ext>
            </a:extLst>
          </p:cNvPr>
          <p:cNvSpPr>
            <a:spLocks noGrp="1"/>
          </p:cNvSpPr>
          <p:nvPr>
            <p:ph type="title"/>
          </p:nvPr>
        </p:nvSpPr>
        <p:spPr>
          <a:xfrm>
            <a:off x="628650" y="365127"/>
            <a:ext cx="7886700" cy="549273"/>
          </a:xfrm>
        </p:spPr>
        <p:txBody>
          <a:bodyPr>
            <a:normAutofit fontScale="90000"/>
          </a:bodyPr>
          <a:lstStyle/>
          <a:p>
            <a:r>
              <a:rPr lang="en-US" sz="4000" i="1" u="sng" dirty="0">
                <a:latin typeface="Lucida Fax" panose="02060602050505020204" pitchFamily="18" charset="0"/>
              </a:rPr>
              <a:t>Abstract</a:t>
            </a:r>
            <a:endParaRPr lang="en-IN" sz="4000" i="1" u="sng" dirty="0">
              <a:latin typeface="Lucida Fax" panose="02060602050505020204" pitchFamily="18" charset="0"/>
            </a:endParaRPr>
          </a:p>
        </p:txBody>
      </p:sp>
      <p:sp>
        <p:nvSpPr>
          <p:cNvPr id="3" name="Content Placeholder 2">
            <a:extLst>
              <a:ext uri="{FF2B5EF4-FFF2-40B4-BE49-F238E27FC236}">
                <a16:creationId xmlns:a16="http://schemas.microsoft.com/office/drawing/2014/main" id="{A9555363-5343-4029-B657-5389A75EC9BE}"/>
              </a:ext>
            </a:extLst>
          </p:cNvPr>
          <p:cNvSpPr>
            <a:spLocks noGrp="1"/>
          </p:cNvSpPr>
          <p:nvPr>
            <p:ph idx="1"/>
          </p:nvPr>
        </p:nvSpPr>
        <p:spPr>
          <a:xfrm>
            <a:off x="457200" y="914399"/>
            <a:ext cx="8058150" cy="5578473"/>
          </a:xfrm>
        </p:spPr>
        <p:txBody>
          <a:bodyPr>
            <a:noAutofit/>
          </a:bodyPr>
          <a:lstStyle/>
          <a:p>
            <a:pPr marL="0" marR="0" algn="just">
              <a:lnSpc>
                <a:spcPct val="150000"/>
              </a:lnSpc>
              <a:spcBef>
                <a:spcPts val="1200"/>
              </a:spcBef>
              <a:spcAft>
                <a:spcPts val="300"/>
              </a:spcAft>
            </a:pPr>
            <a:r>
              <a:rPr lang="en-US"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main objective of this project is to develop a Library Management System using Python. This is one of the advantageous projects where a user interacts with the system to record some important files or store their record for longer use. Now the question arises when we have the same facility in physical handed files then what’s the use of going through programming and solve the same issue which can be resolved to some extent through physical means.</a:t>
            </a:r>
          </a:p>
          <a:p>
            <a:pPr marL="0" marR="0" algn="just">
              <a:lnSpc>
                <a:spcPct val="150000"/>
              </a:lnSpc>
              <a:spcBef>
                <a:spcPts val="1200"/>
              </a:spcBef>
              <a:spcAft>
                <a:spcPts val="300"/>
              </a:spcAft>
            </a:pPr>
            <a:r>
              <a:rPr lang="en-US"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Losing records and struggle behind maintaining those was a tedious task. Owing to the technology advancement, this tedious task can be simpler and reduced to more effective way. Library Management System through programming has been designed in such a way to computerize every such operations, for example to insert a record, delete, books issued and borrowed with clearly mentioned the respective dates and time.</a:t>
            </a:r>
          </a:p>
          <a:p>
            <a:pPr marL="0" marR="0" algn="just">
              <a:lnSpc>
                <a:spcPct val="150000"/>
              </a:lnSpc>
              <a:spcBef>
                <a:spcPts val="1200"/>
              </a:spcBef>
              <a:spcAft>
                <a:spcPts val="300"/>
              </a:spcAft>
            </a:pPr>
            <a:r>
              <a:rPr lang="en-US" sz="1400" kern="100" dirty="0">
                <a:solidFill>
                  <a:schemeClr val="tx1"/>
                </a:solidFill>
                <a:effectLst/>
                <a:latin typeface="Times New Roman" panose="02020603050405020304" pitchFamily="18" charset="0"/>
                <a:cs typeface="Times New Roman" panose="02020603050405020304" pitchFamily="18" charset="0"/>
              </a:rPr>
              <a:t>This in turn reduces the workload and will be more secured if such a platform is created where the users can login as per their use and </a:t>
            </a:r>
            <a:r>
              <a:rPr lang="en-US" sz="1400" kern="100" dirty="0">
                <a:solidFill>
                  <a:schemeClr val="tx1"/>
                </a:solidFill>
                <a:latin typeface="Times New Roman" panose="02020603050405020304" pitchFamily="18" charset="0"/>
                <a:cs typeface="Times New Roman" panose="02020603050405020304" pitchFamily="18" charset="0"/>
              </a:rPr>
              <a:t>be accessed by that particular user only. This can further be improved if lot of functions and advanced version is installed and linked with this management system.</a:t>
            </a:r>
          </a:p>
          <a:p>
            <a:pPr marL="0" marR="0" indent="0" algn="just">
              <a:lnSpc>
                <a:spcPct val="150000"/>
              </a:lnSpc>
              <a:spcBef>
                <a:spcPts val="1200"/>
              </a:spcBef>
              <a:spcAft>
                <a:spcPts val="300"/>
              </a:spcAft>
              <a:buNone/>
            </a:pPr>
            <a:br>
              <a:rPr lang="en-US" sz="1200" b="0" i="0" dirty="0">
                <a:solidFill>
                  <a:srgbClr val="000000"/>
                </a:solidFill>
                <a:effectLst/>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C03578E-BB8E-45DB-9874-78D9FCC37552}"/>
              </a:ext>
            </a:extLst>
          </p:cNvPr>
          <p:cNvSpPr>
            <a:spLocks noGrp="1"/>
          </p:cNvSpPr>
          <p:nvPr>
            <p:ph type="dt" sz="half" idx="10"/>
          </p:nvPr>
        </p:nvSpPr>
        <p:spPr>
          <a:xfrm>
            <a:off x="5828109" y="6305970"/>
            <a:ext cx="2057400" cy="365125"/>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F584F327-AA04-454D-8FC0-39CAF698DA26}"/>
              </a:ext>
            </a:extLst>
          </p:cNvPr>
          <p:cNvSpPr>
            <a:spLocks noGrp="1"/>
          </p:cNvSpPr>
          <p:nvPr>
            <p:ph type="ftr" sz="quarter" idx="11"/>
          </p:nvPr>
        </p:nvSpPr>
        <p:spPr>
          <a:xfrm>
            <a:off x="304800" y="6324631"/>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CSE59</a:t>
            </a:r>
            <a:endParaRPr lang="en-US" dirty="0"/>
          </a:p>
        </p:txBody>
      </p:sp>
      <p:sp>
        <p:nvSpPr>
          <p:cNvPr id="6" name="Slide Number Placeholder 5">
            <a:extLst>
              <a:ext uri="{FF2B5EF4-FFF2-40B4-BE49-F238E27FC236}">
                <a16:creationId xmlns:a16="http://schemas.microsoft.com/office/drawing/2014/main" id="{2EE19CC1-A01D-4AFC-A569-4FC0B0047FCA}"/>
              </a:ext>
            </a:extLst>
          </p:cNvPr>
          <p:cNvSpPr>
            <a:spLocks noGrp="1"/>
          </p:cNvSpPr>
          <p:nvPr>
            <p:ph type="sldNum" sz="quarter" idx="12"/>
          </p:nvPr>
        </p:nvSpPr>
        <p:spPr>
          <a:xfrm>
            <a:off x="8368402" y="6226189"/>
            <a:ext cx="565159" cy="365125"/>
          </a:xfrm>
        </p:spPr>
        <p:txBody>
          <a:bodyPr/>
          <a:lstStyle/>
          <a:p>
            <a:fld id="{3C0F9C3E-79AB-4D1D-AF94-F9B1D785080B}" type="slidenum">
              <a:rPr lang="en-US" smtClean="0"/>
              <a:pPr/>
              <a:t>2</a:t>
            </a:fld>
            <a:endParaRPr lang="en-US" dirty="0"/>
          </a:p>
        </p:txBody>
      </p:sp>
    </p:spTree>
    <p:extLst>
      <p:ext uri="{BB962C8B-B14F-4D97-AF65-F5344CB8AC3E}">
        <p14:creationId xmlns:p14="http://schemas.microsoft.com/office/powerpoint/2010/main" val="144201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9ECFF-F142-738F-6E46-A13DECAEE011}"/>
              </a:ext>
            </a:extLst>
          </p:cNvPr>
          <p:cNvSpPr>
            <a:spLocks noGrp="1"/>
          </p:cNvSpPr>
          <p:nvPr>
            <p:ph type="dt" sz="half" idx="10"/>
          </p:nvPr>
        </p:nvSpPr>
        <p:spPr>
          <a:xfrm>
            <a:off x="5828109" y="6384958"/>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D8C4DCF0-7750-9F99-7D9C-059D2B0D2996}"/>
              </a:ext>
            </a:extLst>
          </p:cNvPr>
          <p:cNvSpPr>
            <a:spLocks noGrp="1"/>
          </p:cNvSpPr>
          <p:nvPr>
            <p:ph type="ftr" sz="quarter" idx="11"/>
          </p:nvPr>
        </p:nvSpPr>
        <p:spPr>
          <a:xfrm>
            <a:off x="228600" y="6370637"/>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3252A55D-8B0E-B0D0-A7DE-AFA2B72DFFFC}"/>
              </a:ext>
            </a:extLst>
          </p:cNvPr>
          <p:cNvSpPr>
            <a:spLocks noGrp="1"/>
          </p:cNvSpPr>
          <p:nvPr>
            <p:ph type="sldNum" sz="quarter" idx="12"/>
          </p:nvPr>
        </p:nvSpPr>
        <p:spPr>
          <a:xfrm>
            <a:off x="8379788" y="6248400"/>
            <a:ext cx="565159" cy="365125"/>
          </a:xfrm>
        </p:spPr>
        <p:txBody>
          <a:bodyPr/>
          <a:lstStyle/>
          <a:p>
            <a:fld id="{3C0F9C3E-79AB-4D1D-AF94-F9B1D785080B}" type="slidenum">
              <a:rPr lang="en-US" smtClean="0"/>
              <a:pPr/>
              <a:t>20</a:t>
            </a:fld>
            <a:endParaRPr lang="en-US" dirty="0"/>
          </a:p>
        </p:txBody>
      </p:sp>
      <p:pic>
        <p:nvPicPr>
          <p:cNvPr id="6" name="Picture 5">
            <a:extLst>
              <a:ext uri="{FF2B5EF4-FFF2-40B4-BE49-F238E27FC236}">
                <a16:creationId xmlns:a16="http://schemas.microsoft.com/office/drawing/2014/main" id="{1EF2387E-0711-7022-4F46-57F1198849FE}"/>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7037" r="3333" b="7037"/>
          <a:stretch/>
        </p:blipFill>
        <p:spPr>
          <a:xfrm>
            <a:off x="342900" y="304800"/>
            <a:ext cx="8458200" cy="5943600"/>
          </a:xfrm>
          <a:prstGeom prst="rect">
            <a:avLst/>
          </a:prstGeom>
        </p:spPr>
      </p:pic>
    </p:spTree>
    <p:extLst>
      <p:ext uri="{BB962C8B-B14F-4D97-AF65-F5344CB8AC3E}">
        <p14:creationId xmlns:p14="http://schemas.microsoft.com/office/powerpoint/2010/main" val="391573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003F9-0E1C-D688-CD42-0606CD80F21B}"/>
              </a:ext>
            </a:extLst>
          </p:cNvPr>
          <p:cNvSpPr>
            <a:spLocks noGrp="1"/>
          </p:cNvSpPr>
          <p:nvPr>
            <p:ph type="dt" sz="half" idx="10"/>
          </p:nvPr>
        </p:nvSpPr>
        <p:spPr>
          <a:xfrm>
            <a:off x="5820333" y="6272053"/>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89AB51C9-1612-60E6-14E2-B5E78DE72115}"/>
              </a:ext>
            </a:extLst>
          </p:cNvPr>
          <p:cNvSpPr>
            <a:spLocks noGrp="1"/>
          </p:cNvSpPr>
          <p:nvPr>
            <p:ph type="ftr" sz="quarter" idx="11"/>
          </p:nvPr>
        </p:nvSpPr>
        <p:spPr>
          <a:xfrm>
            <a:off x="152400" y="6345465"/>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A684016A-BDB3-B7AC-C563-AAE697864A2D}"/>
              </a:ext>
            </a:extLst>
          </p:cNvPr>
          <p:cNvSpPr>
            <a:spLocks noGrp="1"/>
          </p:cNvSpPr>
          <p:nvPr>
            <p:ph type="sldNum" sz="quarter" idx="12"/>
          </p:nvPr>
        </p:nvSpPr>
        <p:spPr>
          <a:xfrm>
            <a:off x="8426441" y="6325249"/>
            <a:ext cx="565159" cy="365125"/>
          </a:xfrm>
        </p:spPr>
        <p:txBody>
          <a:bodyPr/>
          <a:lstStyle/>
          <a:p>
            <a:fld id="{3C0F9C3E-79AB-4D1D-AF94-F9B1D785080B}" type="slidenum">
              <a:rPr lang="en-US" smtClean="0"/>
              <a:pPr/>
              <a:t>21</a:t>
            </a:fld>
            <a:endParaRPr lang="en-US" dirty="0"/>
          </a:p>
        </p:txBody>
      </p:sp>
      <p:pic>
        <p:nvPicPr>
          <p:cNvPr id="6" name="Picture 5">
            <a:extLst>
              <a:ext uri="{FF2B5EF4-FFF2-40B4-BE49-F238E27FC236}">
                <a16:creationId xmlns:a16="http://schemas.microsoft.com/office/drawing/2014/main" id="{D33C83B9-F7C7-717B-1671-B818735BA4AB}"/>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8519" r="35000" b="34338"/>
          <a:stretch/>
        </p:blipFill>
        <p:spPr>
          <a:xfrm>
            <a:off x="381000" y="152400"/>
            <a:ext cx="5439333" cy="2835174"/>
          </a:xfrm>
          <a:prstGeom prst="rect">
            <a:avLst/>
          </a:prstGeom>
        </p:spPr>
      </p:pic>
      <p:pic>
        <p:nvPicPr>
          <p:cNvPr id="7" name="Picture 6">
            <a:extLst>
              <a:ext uri="{FF2B5EF4-FFF2-40B4-BE49-F238E27FC236}">
                <a16:creationId xmlns:a16="http://schemas.microsoft.com/office/drawing/2014/main" id="{0ED145CD-7441-4141-3068-4AB5835DA995}"/>
              </a:ext>
            </a:extLst>
          </p:cNvPr>
          <p:cNvPicPr>
            <a:picLocks noChangeAspect="1"/>
          </p:cNvPicPr>
          <p:nvPr/>
        </p:nvPicPr>
        <p:blipFill rotWithShape="1">
          <a:blip r:embed="rId3">
            <a:extLst>
              <a:ext uri="{28A0092B-C50C-407E-A947-70E740481C1C}">
                <a14:useLocalDpi xmlns:a14="http://schemas.microsoft.com/office/drawing/2010/main" val="0"/>
              </a:ext>
            </a:extLst>
          </a:blip>
          <a:srcRect l="688" t="12026" r="51386" b="57398"/>
          <a:stretch/>
        </p:blipFill>
        <p:spPr bwMode="auto">
          <a:xfrm>
            <a:off x="152401" y="3258343"/>
            <a:ext cx="5439334" cy="298323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187968A-2D13-23D0-E7A3-75CC9EC6D5D7}"/>
              </a:ext>
            </a:extLst>
          </p:cNvPr>
          <p:cNvPicPr>
            <a:picLocks noChangeAspect="1"/>
          </p:cNvPicPr>
          <p:nvPr/>
        </p:nvPicPr>
        <p:blipFill rotWithShape="1">
          <a:blip r:embed="rId4">
            <a:extLst>
              <a:ext uri="{28A0092B-C50C-407E-A947-70E740481C1C}">
                <a14:useLocalDpi xmlns:a14="http://schemas.microsoft.com/office/drawing/2010/main" val="0"/>
              </a:ext>
            </a:extLst>
          </a:blip>
          <a:srcRect r="78903" b="56786"/>
          <a:stretch/>
        </p:blipFill>
        <p:spPr bwMode="auto">
          <a:xfrm>
            <a:off x="5820332" y="3294918"/>
            <a:ext cx="3095067" cy="2835173"/>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1B7869D-18AE-8E61-4D5E-A1A9AAE352E7}"/>
              </a:ext>
            </a:extLst>
          </p:cNvPr>
          <p:cNvSpPr txBox="1"/>
          <p:nvPr/>
        </p:nvSpPr>
        <p:spPr>
          <a:xfrm>
            <a:off x="6019800" y="360065"/>
            <a:ext cx="2895599"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Following are the 3 databases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Admin- contains column User ID and Password having details for the user who can access all the functions.</a:t>
            </a:r>
            <a:endParaRPr lang="en-IN" dirty="0"/>
          </a:p>
        </p:txBody>
      </p:sp>
    </p:spTree>
    <p:extLst>
      <p:ext uri="{BB962C8B-B14F-4D97-AF65-F5344CB8AC3E}">
        <p14:creationId xmlns:p14="http://schemas.microsoft.com/office/powerpoint/2010/main" val="2522315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378FA-863F-57B4-790F-DC81AD40C931}"/>
              </a:ext>
            </a:extLst>
          </p:cNvPr>
          <p:cNvSpPr>
            <a:spLocks noGrp="1"/>
          </p:cNvSpPr>
          <p:nvPr>
            <p:ph type="dt" sz="half" idx="10"/>
          </p:nvPr>
        </p:nvSpPr>
        <p:spPr>
          <a:xfrm>
            <a:off x="5943600" y="6368225"/>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3CC75851-0194-8B28-660D-E2A86BDA9543}"/>
              </a:ext>
            </a:extLst>
          </p:cNvPr>
          <p:cNvSpPr>
            <a:spLocks noGrp="1"/>
          </p:cNvSpPr>
          <p:nvPr>
            <p:ph type="ftr" sz="quarter" idx="11"/>
          </p:nvPr>
        </p:nvSpPr>
        <p:spPr>
          <a:xfrm>
            <a:off x="152399" y="6446837"/>
            <a:ext cx="5004649" cy="365125"/>
          </a:xfrm>
        </p:spPr>
        <p:txBody>
          <a:bodyPr/>
          <a:lstStyle/>
          <a:p>
            <a:r>
              <a:rPr lang="en-US"/>
              <a:t>Mini Project -20ISE59</a:t>
            </a:r>
          </a:p>
        </p:txBody>
      </p:sp>
      <p:sp>
        <p:nvSpPr>
          <p:cNvPr id="4" name="Slide Number Placeholder 3">
            <a:extLst>
              <a:ext uri="{FF2B5EF4-FFF2-40B4-BE49-F238E27FC236}">
                <a16:creationId xmlns:a16="http://schemas.microsoft.com/office/drawing/2014/main" id="{F9533C54-5FBC-D39B-791A-08549BB31334}"/>
              </a:ext>
            </a:extLst>
          </p:cNvPr>
          <p:cNvSpPr>
            <a:spLocks noGrp="1"/>
          </p:cNvSpPr>
          <p:nvPr>
            <p:ph type="sldNum" sz="quarter" idx="12"/>
          </p:nvPr>
        </p:nvSpPr>
        <p:spPr>
          <a:xfrm>
            <a:off x="8504972" y="6386831"/>
            <a:ext cx="565159" cy="365125"/>
          </a:xfrm>
        </p:spPr>
        <p:txBody>
          <a:bodyPr/>
          <a:lstStyle/>
          <a:p>
            <a:fld id="{3C0F9C3E-79AB-4D1D-AF94-F9B1D785080B}" type="slidenum">
              <a:rPr lang="en-US" smtClean="0"/>
              <a:pPr/>
              <a:t>22</a:t>
            </a:fld>
            <a:endParaRPr lang="en-US"/>
          </a:p>
        </p:txBody>
      </p:sp>
      <p:pic>
        <p:nvPicPr>
          <p:cNvPr id="5" name="Picture 4">
            <a:extLst>
              <a:ext uri="{FF2B5EF4-FFF2-40B4-BE49-F238E27FC236}">
                <a16:creationId xmlns:a16="http://schemas.microsoft.com/office/drawing/2014/main" id="{D860373E-EBA0-F632-3482-D77204DDBE32}"/>
              </a:ext>
            </a:extLst>
          </p:cNvPr>
          <p:cNvPicPr>
            <a:picLocks noChangeAspect="1"/>
          </p:cNvPicPr>
          <p:nvPr/>
        </p:nvPicPr>
        <p:blipFill rotWithShape="1">
          <a:blip r:embed="rId2">
            <a:extLst>
              <a:ext uri="{28A0092B-C50C-407E-A947-70E740481C1C}">
                <a14:useLocalDpi xmlns:a14="http://schemas.microsoft.com/office/drawing/2010/main" val="0"/>
              </a:ext>
            </a:extLst>
          </a:blip>
          <a:srcRect l="458" t="12027" r="53678" b="55359"/>
          <a:stretch/>
        </p:blipFill>
        <p:spPr bwMode="auto">
          <a:xfrm>
            <a:off x="76200" y="106300"/>
            <a:ext cx="4732560" cy="297180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BF5419F-E199-7A54-735A-DAC520480464}"/>
              </a:ext>
            </a:extLst>
          </p:cNvPr>
          <p:cNvPicPr>
            <a:picLocks noChangeAspect="1"/>
          </p:cNvPicPr>
          <p:nvPr/>
        </p:nvPicPr>
        <p:blipFill rotWithShape="1">
          <a:blip r:embed="rId3">
            <a:extLst>
              <a:ext uri="{28A0092B-C50C-407E-A947-70E740481C1C}">
                <a14:useLocalDpi xmlns:a14="http://schemas.microsoft.com/office/drawing/2010/main" val="0"/>
              </a:ext>
            </a:extLst>
          </a:blip>
          <a:srcRect l="459" t="11008" r="55856" b="56990"/>
          <a:stretch/>
        </p:blipFill>
        <p:spPr bwMode="auto">
          <a:xfrm>
            <a:off x="4884959" y="166499"/>
            <a:ext cx="4182841" cy="2911601"/>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D9CA63-D2A9-4F14-54D0-9462ACFCC6CF}"/>
              </a:ext>
            </a:extLst>
          </p:cNvPr>
          <p:cNvPicPr>
            <a:picLocks noChangeAspect="1"/>
          </p:cNvPicPr>
          <p:nvPr/>
        </p:nvPicPr>
        <p:blipFill rotWithShape="1">
          <a:blip r:embed="rId4">
            <a:extLst>
              <a:ext uri="{28A0092B-C50C-407E-A947-70E740481C1C}">
                <a14:useLocalDpi xmlns:a14="http://schemas.microsoft.com/office/drawing/2010/main" val="0"/>
              </a:ext>
            </a:extLst>
          </a:blip>
          <a:srcRect l="-918" t="11823" r="51730" b="42517"/>
          <a:stretch/>
        </p:blipFill>
        <p:spPr bwMode="auto">
          <a:xfrm>
            <a:off x="0" y="3291882"/>
            <a:ext cx="5483673" cy="286256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69C9C0DC-DFBA-7FE1-36FB-3C04BC39B478}"/>
              </a:ext>
            </a:extLst>
          </p:cNvPr>
          <p:cNvSpPr txBox="1"/>
          <p:nvPr/>
        </p:nvSpPr>
        <p:spPr>
          <a:xfrm>
            <a:off x="5483673" y="3839909"/>
            <a:ext cx="3352800"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Books- contains column related to details of book such as Book ID, Title, Author, Edition, Price and when it was issued along with reference ID.</a:t>
            </a:r>
            <a:r>
              <a:rPr lang="en-US" sz="1800" b="0" i="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602223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651A0-275A-0116-8B4C-1D0854C79C4B}"/>
              </a:ext>
            </a:extLst>
          </p:cNvPr>
          <p:cNvSpPr>
            <a:spLocks noGrp="1"/>
          </p:cNvSpPr>
          <p:nvPr>
            <p:ph type="dt" sz="half" idx="10"/>
          </p:nvPr>
        </p:nvSpPr>
        <p:spPr>
          <a:xfrm>
            <a:off x="6110688" y="6483544"/>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A0F8FBAA-7592-382F-F4B8-4C7D9AB96871}"/>
              </a:ext>
            </a:extLst>
          </p:cNvPr>
          <p:cNvSpPr>
            <a:spLocks noGrp="1"/>
          </p:cNvSpPr>
          <p:nvPr>
            <p:ph type="ftr" sz="quarter" idx="11"/>
          </p:nvPr>
        </p:nvSpPr>
        <p:spPr>
          <a:xfrm>
            <a:off x="161731" y="6321814"/>
            <a:ext cx="5004649" cy="365125"/>
          </a:xfrm>
        </p:spPr>
        <p:txBody>
          <a:bodyPr/>
          <a:lstStyle/>
          <a:p>
            <a:r>
              <a:rPr lang="en-US"/>
              <a:t>Mini Project -20ISE59</a:t>
            </a:r>
          </a:p>
        </p:txBody>
      </p:sp>
      <p:sp>
        <p:nvSpPr>
          <p:cNvPr id="4" name="Slide Number Placeholder 3">
            <a:extLst>
              <a:ext uri="{FF2B5EF4-FFF2-40B4-BE49-F238E27FC236}">
                <a16:creationId xmlns:a16="http://schemas.microsoft.com/office/drawing/2014/main" id="{C7587460-86EA-E2DA-C981-CF676A4E9397}"/>
              </a:ext>
            </a:extLst>
          </p:cNvPr>
          <p:cNvSpPr>
            <a:spLocks noGrp="1"/>
          </p:cNvSpPr>
          <p:nvPr>
            <p:ph type="sldNum" sz="quarter" idx="12"/>
          </p:nvPr>
        </p:nvSpPr>
        <p:spPr>
          <a:xfrm>
            <a:off x="8547237" y="6483543"/>
            <a:ext cx="565159" cy="365125"/>
          </a:xfrm>
        </p:spPr>
        <p:txBody>
          <a:bodyPr/>
          <a:lstStyle/>
          <a:p>
            <a:fld id="{3C0F9C3E-79AB-4D1D-AF94-F9B1D785080B}" type="slidenum">
              <a:rPr lang="en-US" smtClean="0"/>
              <a:pPr/>
              <a:t>23</a:t>
            </a:fld>
            <a:endParaRPr lang="en-US"/>
          </a:p>
        </p:txBody>
      </p:sp>
      <p:pic>
        <p:nvPicPr>
          <p:cNvPr id="5" name="Picture 4">
            <a:extLst>
              <a:ext uri="{FF2B5EF4-FFF2-40B4-BE49-F238E27FC236}">
                <a16:creationId xmlns:a16="http://schemas.microsoft.com/office/drawing/2014/main" id="{07B070A2-5979-E64C-1C1B-BE9CEA69407B}"/>
              </a:ext>
            </a:extLst>
          </p:cNvPr>
          <p:cNvPicPr>
            <a:picLocks noChangeAspect="1"/>
          </p:cNvPicPr>
          <p:nvPr/>
        </p:nvPicPr>
        <p:blipFill rotWithShape="1">
          <a:blip r:embed="rId2">
            <a:extLst>
              <a:ext uri="{28A0092B-C50C-407E-A947-70E740481C1C}">
                <a14:useLocalDpi xmlns:a14="http://schemas.microsoft.com/office/drawing/2010/main" val="0"/>
              </a:ext>
            </a:extLst>
          </a:blip>
          <a:srcRect l="-229" t="12230" r="35677" b="58825"/>
          <a:stretch/>
        </p:blipFill>
        <p:spPr bwMode="auto">
          <a:xfrm>
            <a:off x="152400" y="152400"/>
            <a:ext cx="8761257" cy="327660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FA0B08B-BB79-B514-923A-650205FC4D20}"/>
              </a:ext>
            </a:extLst>
          </p:cNvPr>
          <p:cNvSpPr txBox="1"/>
          <p:nvPr/>
        </p:nvSpPr>
        <p:spPr>
          <a:xfrm>
            <a:off x="647700" y="4114800"/>
            <a:ext cx="7848600" cy="1754326"/>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Student- contains details of student who was presently enrolled in library in terms of issuing a book or returning a book. Presently it has very few number of students but a large database can be present.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Student details such as ERP, name, course, year, roll no., email, contact no, and issued date as well as return date, including fee charged and no. of books issued.</a:t>
            </a:r>
            <a:endParaRPr lang="en-IN" dirty="0"/>
          </a:p>
        </p:txBody>
      </p:sp>
    </p:spTree>
    <p:extLst>
      <p:ext uri="{BB962C8B-B14F-4D97-AF65-F5344CB8AC3E}">
        <p14:creationId xmlns:p14="http://schemas.microsoft.com/office/powerpoint/2010/main" val="420812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15BC-F874-87EE-5C02-3DF440B54763}"/>
              </a:ext>
            </a:extLst>
          </p:cNvPr>
          <p:cNvSpPr>
            <a:spLocks noGrp="1"/>
          </p:cNvSpPr>
          <p:nvPr>
            <p:ph type="title"/>
          </p:nvPr>
        </p:nvSpPr>
        <p:spPr>
          <a:xfrm>
            <a:off x="685347" y="68423"/>
            <a:ext cx="7765321" cy="769777"/>
          </a:xfrm>
        </p:spPr>
        <p:txBody>
          <a:bodyPr>
            <a:normAutofit/>
          </a:bodyPr>
          <a:lstStyle/>
          <a:p>
            <a:r>
              <a:rPr lang="en-US" dirty="0"/>
              <a:t>OUTPUT</a:t>
            </a:r>
            <a:endParaRPr lang="en-IN" dirty="0"/>
          </a:p>
        </p:txBody>
      </p:sp>
      <p:pic>
        <p:nvPicPr>
          <p:cNvPr id="8" name="Content Placeholder 7">
            <a:extLst>
              <a:ext uri="{FF2B5EF4-FFF2-40B4-BE49-F238E27FC236}">
                <a16:creationId xmlns:a16="http://schemas.microsoft.com/office/drawing/2014/main" id="{1BEFE4E5-5BF2-953D-1DE0-F2300872D1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95" t="23013" r="24342" b="15849"/>
          <a:stretch/>
        </p:blipFill>
        <p:spPr>
          <a:xfrm>
            <a:off x="304800" y="762000"/>
            <a:ext cx="5181600" cy="3048000"/>
          </a:xfrm>
        </p:spPr>
      </p:pic>
      <p:sp>
        <p:nvSpPr>
          <p:cNvPr id="4" name="Date Placeholder 3">
            <a:extLst>
              <a:ext uri="{FF2B5EF4-FFF2-40B4-BE49-F238E27FC236}">
                <a16:creationId xmlns:a16="http://schemas.microsoft.com/office/drawing/2014/main" id="{A4DF542C-0EAA-7D0C-3AD7-54261A200D07}"/>
              </a:ext>
            </a:extLst>
          </p:cNvPr>
          <p:cNvSpPr>
            <a:spLocks noGrp="1"/>
          </p:cNvSpPr>
          <p:nvPr>
            <p:ph type="dt" sz="half" idx="10"/>
          </p:nvPr>
        </p:nvSpPr>
        <p:spPr>
          <a:xfrm>
            <a:off x="6019800" y="6424452"/>
            <a:ext cx="2057400" cy="365125"/>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D0359934-B78F-5FDB-922A-EDF5FF9E6030}"/>
              </a:ext>
            </a:extLst>
          </p:cNvPr>
          <p:cNvSpPr>
            <a:spLocks noGrp="1"/>
          </p:cNvSpPr>
          <p:nvPr>
            <p:ph type="ftr" sz="quarter" idx="11"/>
          </p:nvPr>
        </p:nvSpPr>
        <p:spPr>
          <a:xfrm>
            <a:off x="304800" y="6400800"/>
            <a:ext cx="5004649" cy="365125"/>
          </a:xfrm>
        </p:spPr>
        <p:txBody>
          <a:bodyPr/>
          <a:lstStyle/>
          <a:p>
            <a:r>
              <a:rPr lang="en-US" dirty="0"/>
              <a:t>Mini Project -20ISE59</a:t>
            </a:r>
          </a:p>
        </p:txBody>
      </p:sp>
      <p:sp>
        <p:nvSpPr>
          <p:cNvPr id="6" name="Slide Number Placeholder 5">
            <a:extLst>
              <a:ext uri="{FF2B5EF4-FFF2-40B4-BE49-F238E27FC236}">
                <a16:creationId xmlns:a16="http://schemas.microsoft.com/office/drawing/2014/main" id="{EF66321E-307C-95F5-3008-D165C17B9F51}"/>
              </a:ext>
            </a:extLst>
          </p:cNvPr>
          <p:cNvSpPr>
            <a:spLocks noGrp="1"/>
          </p:cNvSpPr>
          <p:nvPr>
            <p:ph type="sldNum" sz="quarter" idx="12"/>
          </p:nvPr>
        </p:nvSpPr>
        <p:spPr>
          <a:xfrm>
            <a:off x="8450668" y="6400799"/>
            <a:ext cx="565159" cy="365125"/>
          </a:xfrm>
        </p:spPr>
        <p:txBody>
          <a:bodyPr/>
          <a:lstStyle/>
          <a:p>
            <a:fld id="{3C0F9C3E-79AB-4D1D-AF94-F9B1D785080B}" type="slidenum">
              <a:rPr lang="en-US" smtClean="0"/>
              <a:pPr/>
              <a:t>24</a:t>
            </a:fld>
            <a:endParaRPr lang="en-US" dirty="0"/>
          </a:p>
        </p:txBody>
      </p:sp>
      <p:pic>
        <p:nvPicPr>
          <p:cNvPr id="10" name="Picture 9">
            <a:extLst>
              <a:ext uri="{FF2B5EF4-FFF2-40B4-BE49-F238E27FC236}">
                <a16:creationId xmlns:a16="http://schemas.microsoft.com/office/drawing/2014/main" id="{5D88CF5A-7C7D-F597-4FB5-76492C375090}"/>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11481" r="37500" b="26296"/>
          <a:stretch/>
        </p:blipFill>
        <p:spPr>
          <a:xfrm>
            <a:off x="3735024" y="3224052"/>
            <a:ext cx="5334000" cy="3200400"/>
          </a:xfrm>
          <a:prstGeom prst="rect">
            <a:avLst/>
          </a:prstGeom>
        </p:spPr>
      </p:pic>
      <p:sp>
        <p:nvSpPr>
          <p:cNvPr id="7" name="TextBox 6">
            <a:extLst>
              <a:ext uri="{FF2B5EF4-FFF2-40B4-BE49-F238E27FC236}">
                <a16:creationId xmlns:a16="http://schemas.microsoft.com/office/drawing/2014/main" id="{4F133949-23FB-ADC2-8292-C58F358876D1}"/>
              </a:ext>
            </a:extLst>
          </p:cNvPr>
          <p:cNvSpPr txBox="1"/>
          <p:nvPr/>
        </p:nvSpPr>
        <p:spPr>
          <a:xfrm>
            <a:off x="5732718" y="1238071"/>
            <a:ext cx="3124200" cy="1200329"/>
          </a:xfrm>
          <a:prstGeom prst="rect">
            <a:avLst/>
          </a:prstGeom>
          <a:noFill/>
        </p:spPr>
        <p:txBody>
          <a:bodyPr wrap="square">
            <a:spAutoFit/>
          </a:bodyPr>
          <a:lstStyle/>
          <a:p>
            <a:r>
              <a:rPr lang="en-IN" spc="10" dirty="0">
                <a:latin typeface="Times New Roman" panose="02020603050405020304" pitchFamily="18" charset="0"/>
                <a:ea typeface="Calibri" panose="020F0502020204030204" pitchFamily="34" charset="0"/>
              </a:rPr>
              <a:t>This is a login interface showing usual buttons like login where Admin puts the User ID and Password.</a:t>
            </a:r>
            <a:r>
              <a:rPr lang="en-IN" spc="10" dirty="0">
                <a:effectLst/>
                <a:latin typeface="Times New Roman" panose="02020603050405020304" pitchFamily="18" charset="0"/>
                <a:ea typeface="Calibri" panose="020F0502020204030204" pitchFamily="34" charset="0"/>
              </a:rPr>
              <a:t> </a:t>
            </a:r>
            <a:endParaRPr lang="en-IN" dirty="0"/>
          </a:p>
        </p:txBody>
      </p:sp>
      <p:sp>
        <p:nvSpPr>
          <p:cNvPr id="11" name="TextBox 10">
            <a:extLst>
              <a:ext uri="{FF2B5EF4-FFF2-40B4-BE49-F238E27FC236}">
                <a16:creationId xmlns:a16="http://schemas.microsoft.com/office/drawing/2014/main" id="{38D64F27-9D19-12DC-A8DE-E043E265F367}"/>
              </a:ext>
            </a:extLst>
          </p:cNvPr>
          <p:cNvSpPr txBox="1"/>
          <p:nvPr/>
        </p:nvSpPr>
        <p:spPr>
          <a:xfrm>
            <a:off x="304800" y="4503577"/>
            <a:ext cx="3200400" cy="923330"/>
          </a:xfrm>
          <a:prstGeom prst="rect">
            <a:avLst/>
          </a:prstGeom>
          <a:noFill/>
        </p:spPr>
        <p:txBody>
          <a:bodyPr wrap="square">
            <a:spAutoFit/>
          </a:bodyPr>
          <a:lstStyle/>
          <a:p>
            <a:r>
              <a:rPr lang="en-US" spc="10" dirty="0">
                <a:latin typeface="Times New Roman" panose="02020603050405020304" pitchFamily="18" charset="0"/>
              </a:rPr>
              <a:t>T</a:t>
            </a:r>
            <a:r>
              <a:rPr lang="en-IN" spc="10" dirty="0">
                <a:latin typeface="Times New Roman" panose="02020603050405020304" pitchFamily="18" charset="0"/>
              </a:rPr>
              <a:t>his shows up when Admin wants to set a new password for the Management System.</a:t>
            </a:r>
            <a:endParaRPr lang="en-IN" dirty="0"/>
          </a:p>
        </p:txBody>
      </p:sp>
    </p:spTree>
    <p:extLst>
      <p:ext uri="{BB962C8B-B14F-4D97-AF65-F5344CB8AC3E}">
        <p14:creationId xmlns:p14="http://schemas.microsoft.com/office/powerpoint/2010/main" val="333632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0C68E-B228-A92B-0547-4C68AE8F36D9}"/>
              </a:ext>
            </a:extLst>
          </p:cNvPr>
          <p:cNvSpPr>
            <a:spLocks noGrp="1"/>
          </p:cNvSpPr>
          <p:nvPr>
            <p:ph type="dt" sz="half" idx="10"/>
          </p:nvPr>
        </p:nvSpPr>
        <p:spPr>
          <a:xfrm>
            <a:off x="5828109" y="6393349"/>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18B2C3EB-DEDD-CD17-6A2A-EB8984F1C46B}"/>
              </a:ext>
            </a:extLst>
          </p:cNvPr>
          <p:cNvSpPr>
            <a:spLocks noGrp="1"/>
          </p:cNvSpPr>
          <p:nvPr>
            <p:ph type="ftr" sz="quarter" idx="11"/>
          </p:nvPr>
        </p:nvSpPr>
        <p:spPr>
          <a:xfrm>
            <a:off x="169418" y="6443113"/>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76A9F8CC-50E4-5F79-046C-9D230B68247B}"/>
              </a:ext>
            </a:extLst>
          </p:cNvPr>
          <p:cNvSpPr>
            <a:spLocks noGrp="1"/>
          </p:cNvSpPr>
          <p:nvPr>
            <p:ph type="sldNum" sz="quarter" idx="12"/>
          </p:nvPr>
        </p:nvSpPr>
        <p:spPr>
          <a:xfrm>
            <a:off x="8539551" y="6475770"/>
            <a:ext cx="565159" cy="365125"/>
          </a:xfrm>
        </p:spPr>
        <p:txBody>
          <a:bodyPr/>
          <a:lstStyle/>
          <a:p>
            <a:fld id="{3C0F9C3E-79AB-4D1D-AF94-F9B1D785080B}" type="slidenum">
              <a:rPr lang="en-US" smtClean="0"/>
              <a:pPr/>
              <a:t>25</a:t>
            </a:fld>
            <a:endParaRPr lang="en-US"/>
          </a:p>
        </p:txBody>
      </p:sp>
      <p:pic>
        <p:nvPicPr>
          <p:cNvPr id="6" name="Picture 5">
            <a:extLst>
              <a:ext uri="{FF2B5EF4-FFF2-40B4-BE49-F238E27FC236}">
                <a16:creationId xmlns:a16="http://schemas.microsoft.com/office/drawing/2014/main" id="{C46FB2FC-5D5F-3650-B719-8F5DE46F2E68}"/>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1481" r="37773" b="27778"/>
          <a:stretch/>
        </p:blipFill>
        <p:spPr>
          <a:xfrm>
            <a:off x="169418" y="152400"/>
            <a:ext cx="8805163" cy="5181600"/>
          </a:xfrm>
          <a:prstGeom prst="rect">
            <a:avLst/>
          </a:prstGeom>
        </p:spPr>
      </p:pic>
      <p:sp>
        <p:nvSpPr>
          <p:cNvPr id="7" name="TextBox 6">
            <a:extLst>
              <a:ext uri="{FF2B5EF4-FFF2-40B4-BE49-F238E27FC236}">
                <a16:creationId xmlns:a16="http://schemas.microsoft.com/office/drawing/2014/main" id="{0BED3EE5-9A91-382B-BC74-3549A70E1310}"/>
              </a:ext>
            </a:extLst>
          </p:cNvPr>
          <p:cNvSpPr txBox="1"/>
          <p:nvPr/>
        </p:nvSpPr>
        <p:spPr>
          <a:xfrm>
            <a:off x="304800" y="5486400"/>
            <a:ext cx="8669781" cy="646331"/>
          </a:xfrm>
          <a:prstGeom prst="rect">
            <a:avLst/>
          </a:prstGeom>
          <a:noFill/>
        </p:spPr>
        <p:txBody>
          <a:bodyPr wrap="square">
            <a:spAutoFit/>
          </a:bodyPr>
          <a:lstStyle/>
          <a:p>
            <a:r>
              <a:rPr lang="en-IN" spc="10" dirty="0">
                <a:latin typeface="Times New Roman" panose="02020603050405020304" pitchFamily="18" charset="0"/>
                <a:ea typeface="Calibri" panose="020F0502020204030204" pitchFamily="34" charset="0"/>
              </a:rPr>
              <a:t>After login, such panels show up where all necessary functions are there and a Admin/User can go to any option as per requirement.</a:t>
            </a:r>
            <a:endParaRPr lang="en-IN" dirty="0"/>
          </a:p>
        </p:txBody>
      </p:sp>
    </p:spTree>
    <p:extLst>
      <p:ext uri="{BB962C8B-B14F-4D97-AF65-F5344CB8AC3E}">
        <p14:creationId xmlns:p14="http://schemas.microsoft.com/office/powerpoint/2010/main" val="236095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780B86-1DBD-98C4-F4D1-BD04E145E21F}"/>
              </a:ext>
            </a:extLst>
          </p:cNvPr>
          <p:cNvSpPr>
            <a:spLocks noGrp="1"/>
          </p:cNvSpPr>
          <p:nvPr>
            <p:ph type="dt" sz="half" idx="10"/>
          </p:nvPr>
        </p:nvSpPr>
        <p:spPr>
          <a:xfrm>
            <a:off x="5943600" y="6429373"/>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208B6159-3E60-C2F0-49A1-D66C13544004}"/>
              </a:ext>
            </a:extLst>
          </p:cNvPr>
          <p:cNvSpPr>
            <a:spLocks noGrp="1"/>
          </p:cNvSpPr>
          <p:nvPr>
            <p:ph type="ftr" sz="quarter" idx="11"/>
          </p:nvPr>
        </p:nvSpPr>
        <p:spPr>
          <a:xfrm>
            <a:off x="228600" y="6429374"/>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4D6FE2B3-2AF9-5921-86E5-A98F9A9C7308}"/>
              </a:ext>
            </a:extLst>
          </p:cNvPr>
          <p:cNvSpPr>
            <a:spLocks noGrp="1"/>
          </p:cNvSpPr>
          <p:nvPr>
            <p:ph type="sldNum" sz="quarter" idx="12"/>
          </p:nvPr>
        </p:nvSpPr>
        <p:spPr>
          <a:xfrm>
            <a:off x="8428771" y="6429372"/>
            <a:ext cx="565159" cy="365125"/>
          </a:xfrm>
        </p:spPr>
        <p:txBody>
          <a:bodyPr/>
          <a:lstStyle/>
          <a:p>
            <a:fld id="{3C0F9C3E-79AB-4D1D-AF94-F9B1D785080B}" type="slidenum">
              <a:rPr lang="en-US" smtClean="0"/>
              <a:pPr/>
              <a:t>26</a:t>
            </a:fld>
            <a:endParaRPr lang="en-US" dirty="0"/>
          </a:p>
        </p:txBody>
      </p:sp>
      <p:pic>
        <p:nvPicPr>
          <p:cNvPr id="8" name="Picture 7">
            <a:extLst>
              <a:ext uri="{FF2B5EF4-FFF2-40B4-BE49-F238E27FC236}">
                <a16:creationId xmlns:a16="http://schemas.microsoft.com/office/drawing/2014/main" id="{C5325EFC-FD5F-9363-E989-5A95DAC0C114}"/>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2964" r="37773" b="26296"/>
          <a:stretch/>
        </p:blipFill>
        <p:spPr>
          <a:xfrm>
            <a:off x="228600" y="101601"/>
            <a:ext cx="5004649" cy="2945101"/>
          </a:xfrm>
          <a:prstGeom prst="rect">
            <a:avLst/>
          </a:prstGeom>
        </p:spPr>
      </p:pic>
      <p:pic>
        <p:nvPicPr>
          <p:cNvPr id="10" name="Picture 9">
            <a:extLst>
              <a:ext uri="{FF2B5EF4-FFF2-40B4-BE49-F238E27FC236}">
                <a16:creationId xmlns:a16="http://schemas.microsoft.com/office/drawing/2014/main" id="{1AE5EF1A-F5EF-312D-EE22-BECEA1CF8A5B}"/>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11481" r="37500" b="27778"/>
          <a:stretch/>
        </p:blipFill>
        <p:spPr>
          <a:xfrm>
            <a:off x="3659930" y="3208816"/>
            <a:ext cx="5334000" cy="3124200"/>
          </a:xfrm>
          <a:prstGeom prst="rect">
            <a:avLst/>
          </a:prstGeom>
        </p:spPr>
      </p:pic>
      <p:sp>
        <p:nvSpPr>
          <p:cNvPr id="6" name="TextBox 5">
            <a:extLst>
              <a:ext uri="{FF2B5EF4-FFF2-40B4-BE49-F238E27FC236}">
                <a16:creationId xmlns:a16="http://schemas.microsoft.com/office/drawing/2014/main" id="{3A860DBA-07C5-031F-2E24-89F804DFE7AA}"/>
              </a:ext>
            </a:extLst>
          </p:cNvPr>
          <p:cNvSpPr txBox="1"/>
          <p:nvPr/>
        </p:nvSpPr>
        <p:spPr>
          <a:xfrm>
            <a:off x="5711558" y="990600"/>
            <a:ext cx="2971800" cy="923330"/>
          </a:xfrm>
          <a:prstGeom prst="rect">
            <a:avLst/>
          </a:prstGeom>
          <a:noFill/>
        </p:spPr>
        <p:txBody>
          <a:bodyPr wrap="square">
            <a:spAutoFit/>
          </a:bodyPr>
          <a:lstStyle/>
          <a:p>
            <a:r>
              <a:rPr lang="en-IN" sz="1800" spc="10" dirty="0">
                <a:effectLst/>
                <a:latin typeface="Times New Roman" panose="02020603050405020304" pitchFamily="18" charset="0"/>
                <a:ea typeface="Calibri" panose="020F0502020204030204" pitchFamily="34" charset="0"/>
              </a:rPr>
              <a:t>This is where one can add books that should be there in a library. </a:t>
            </a:r>
            <a:endParaRPr lang="en-IN" dirty="0"/>
          </a:p>
        </p:txBody>
      </p:sp>
      <p:sp>
        <p:nvSpPr>
          <p:cNvPr id="9" name="TextBox 8">
            <a:extLst>
              <a:ext uri="{FF2B5EF4-FFF2-40B4-BE49-F238E27FC236}">
                <a16:creationId xmlns:a16="http://schemas.microsoft.com/office/drawing/2014/main" id="{533D30E8-ADB0-731F-C778-B4912D9DB5B9}"/>
              </a:ext>
            </a:extLst>
          </p:cNvPr>
          <p:cNvSpPr txBox="1"/>
          <p:nvPr/>
        </p:nvSpPr>
        <p:spPr>
          <a:xfrm>
            <a:off x="240261" y="4401584"/>
            <a:ext cx="3188739" cy="923330"/>
          </a:xfrm>
          <a:prstGeom prst="rect">
            <a:avLst/>
          </a:prstGeom>
          <a:noFill/>
        </p:spPr>
        <p:txBody>
          <a:bodyPr wrap="square">
            <a:spAutoFit/>
          </a:bodyPr>
          <a:lstStyle/>
          <a:p>
            <a:r>
              <a:rPr lang="en-US" spc="10" dirty="0">
                <a:latin typeface="Times New Roman" panose="02020603050405020304" pitchFamily="18" charset="0"/>
              </a:rPr>
              <a:t>O</a:t>
            </a:r>
            <a:r>
              <a:rPr lang="en-IN" spc="10" dirty="0">
                <a:latin typeface="Times New Roman" panose="02020603050405020304" pitchFamily="18" charset="0"/>
              </a:rPr>
              <a:t>ne can edit details in already entered book in a following way.</a:t>
            </a:r>
            <a:endParaRPr lang="en-IN" dirty="0"/>
          </a:p>
        </p:txBody>
      </p:sp>
    </p:spTree>
    <p:extLst>
      <p:ext uri="{BB962C8B-B14F-4D97-AF65-F5344CB8AC3E}">
        <p14:creationId xmlns:p14="http://schemas.microsoft.com/office/powerpoint/2010/main" val="2835901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5317E-1E97-F886-1C23-E6E9F5552584}"/>
              </a:ext>
            </a:extLst>
          </p:cNvPr>
          <p:cNvSpPr>
            <a:spLocks noGrp="1"/>
          </p:cNvSpPr>
          <p:nvPr>
            <p:ph type="dt" sz="half" idx="10"/>
          </p:nvPr>
        </p:nvSpPr>
        <p:spPr>
          <a:xfrm>
            <a:off x="5867400" y="6400800"/>
            <a:ext cx="2057400" cy="365125"/>
          </a:xfrm>
        </p:spPr>
        <p:txBody>
          <a:bodyPr/>
          <a:lstStyle/>
          <a:p>
            <a:fld id="{25EEF04F-410C-4D4C-817D-EC260ED0E96B}" type="datetime1">
              <a:rPr lang="en-US" smtClean="0"/>
              <a:pPr/>
              <a:t>12/26/2022</a:t>
            </a:fld>
            <a:endParaRPr lang="en-US" dirty="0"/>
          </a:p>
        </p:txBody>
      </p:sp>
      <p:sp>
        <p:nvSpPr>
          <p:cNvPr id="3" name="Footer Placeholder 2">
            <a:extLst>
              <a:ext uri="{FF2B5EF4-FFF2-40B4-BE49-F238E27FC236}">
                <a16:creationId xmlns:a16="http://schemas.microsoft.com/office/drawing/2014/main" id="{5F5CBA29-AD2C-075D-4AE5-CE1124ECFC5C}"/>
              </a:ext>
            </a:extLst>
          </p:cNvPr>
          <p:cNvSpPr>
            <a:spLocks noGrp="1"/>
          </p:cNvSpPr>
          <p:nvPr>
            <p:ph type="ftr" sz="quarter" idx="11"/>
          </p:nvPr>
        </p:nvSpPr>
        <p:spPr>
          <a:xfrm>
            <a:off x="114693" y="6464333"/>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4174D525-3B73-764B-F980-14FB07576CF5}"/>
              </a:ext>
            </a:extLst>
          </p:cNvPr>
          <p:cNvSpPr>
            <a:spLocks noGrp="1"/>
          </p:cNvSpPr>
          <p:nvPr>
            <p:ph type="sldNum" sz="quarter" idx="12"/>
          </p:nvPr>
        </p:nvSpPr>
        <p:spPr>
          <a:xfrm>
            <a:off x="8464148" y="6372225"/>
            <a:ext cx="565159" cy="365125"/>
          </a:xfrm>
        </p:spPr>
        <p:txBody>
          <a:bodyPr/>
          <a:lstStyle/>
          <a:p>
            <a:fld id="{3C0F9C3E-79AB-4D1D-AF94-F9B1D785080B}" type="slidenum">
              <a:rPr lang="en-US" smtClean="0"/>
              <a:pPr/>
              <a:t>27</a:t>
            </a:fld>
            <a:endParaRPr lang="en-US" dirty="0"/>
          </a:p>
        </p:txBody>
      </p:sp>
      <p:pic>
        <p:nvPicPr>
          <p:cNvPr id="6" name="Picture 5">
            <a:extLst>
              <a:ext uri="{FF2B5EF4-FFF2-40B4-BE49-F238E27FC236}">
                <a16:creationId xmlns:a16="http://schemas.microsoft.com/office/drawing/2014/main" id="{A27E907C-9097-F091-3654-2742D785B099}"/>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2963" r="37773" b="27778"/>
          <a:stretch/>
        </p:blipFill>
        <p:spPr>
          <a:xfrm>
            <a:off x="114693" y="170963"/>
            <a:ext cx="5308995" cy="3048000"/>
          </a:xfrm>
          <a:prstGeom prst="rect">
            <a:avLst/>
          </a:prstGeom>
        </p:spPr>
      </p:pic>
      <p:pic>
        <p:nvPicPr>
          <p:cNvPr id="8" name="Picture 7">
            <a:extLst>
              <a:ext uri="{FF2B5EF4-FFF2-40B4-BE49-F238E27FC236}">
                <a16:creationId xmlns:a16="http://schemas.microsoft.com/office/drawing/2014/main" id="{492CD106-9EF2-598F-14FA-8E6E25DBBB7A}"/>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11481" r="37773" b="26296"/>
          <a:stretch/>
        </p:blipFill>
        <p:spPr>
          <a:xfrm>
            <a:off x="3657600" y="3227420"/>
            <a:ext cx="5308995" cy="3200400"/>
          </a:xfrm>
          <a:prstGeom prst="rect">
            <a:avLst/>
          </a:prstGeom>
        </p:spPr>
      </p:pic>
      <p:sp>
        <p:nvSpPr>
          <p:cNvPr id="7" name="TextBox 6">
            <a:extLst>
              <a:ext uri="{FF2B5EF4-FFF2-40B4-BE49-F238E27FC236}">
                <a16:creationId xmlns:a16="http://schemas.microsoft.com/office/drawing/2014/main" id="{DF48722F-B4A3-1A09-7030-606DE4C3A32E}"/>
              </a:ext>
            </a:extLst>
          </p:cNvPr>
          <p:cNvSpPr txBox="1"/>
          <p:nvPr/>
        </p:nvSpPr>
        <p:spPr>
          <a:xfrm>
            <a:off x="5867400" y="1305513"/>
            <a:ext cx="3099195" cy="923330"/>
          </a:xfrm>
          <a:prstGeom prst="rect">
            <a:avLst/>
          </a:prstGeom>
          <a:noFill/>
        </p:spPr>
        <p:txBody>
          <a:bodyPr wrap="square">
            <a:spAutoFit/>
          </a:bodyPr>
          <a:lstStyle/>
          <a:p>
            <a:r>
              <a:rPr lang="en-US" spc="10" dirty="0">
                <a:latin typeface="Times New Roman" panose="02020603050405020304" pitchFamily="18" charset="0"/>
              </a:rPr>
              <a:t>T</a:t>
            </a:r>
            <a:r>
              <a:rPr lang="en-IN" spc="10" dirty="0">
                <a:latin typeface="Times New Roman" panose="02020603050405020304" pitchFamily="18" charset="0"/>
              </a:rPr>
              <a:t>his opens up when Admin chooses the option : Issue Books.</a:t>
            </a:r>
            <a:endParaRPr lang="en-IN" dirty="0"/>
          </a:p>
        </p:txBody>
      </p:sp>
      <p:sp>
        <p:nvSpPr>
          <p:cNvPr id="10" name="TextBox 9">
            <a:extLst>
              <a:ext uri="{FF2B5EF4-FFF2-40B4-BE49-F238E27FC236}">
                <a16:creationId xmlns:a16="http://schemas.microsoft.com/office/drawing/2014/main" id="{D3AD48C4-6C77-7C97-913C-1E017A27E8FF}"/>
              </a:ext>
            </a:extLst>
          </p:cNvPr>
          <p:cNvSpPr txBox="1"/>
          <p:nvPr/>
        </p:nvSpPr>
        <p:spPr>
          <a:xfrm>
            <a:off x="381000" y="4458288"/>
            <a:ext cx="3124200" cy="1200329"/>
          </a:xfrm>
          <a:prstGeom prst="rect">
            <a:avLst/>
          </a:prstGeom>
          <a:noFill/>
        </p:spPr>
        <p:txBody>
          <a:bodyPr wrap="square">
            <a:spAutoFit/>
          </a:bodyPr>
          <a:lstStyle/>
          <a:p>
            <a:r>
              <a:rPr lang="en-US" spc="10" dirty="0">
                <a:latin typeface="Times New Roman" panose="02020603050405020304" pitchFamily="18" charset="0"/>
              </a:rPr>
              <a:t>I</a:t>
            </a:r>
            <a:r>
              <a:rPr lang="en-IN" spc="10" dirty="0">
                <a:latin typeface="Times New Roman" panose="02020603050405020304" pitchFamily="18" charset="0"/>
              </a:rPr>
              <a:t>t asks for Student’s ERP and respective Book ID which he/she wants to get issued along with date.</a:t>
            </a:r>
            <a:endParaRPr lang="en-IN" dirty="0"/>
          </a:p>
        </p:txBody>
      </p:sp>
    </p:spTree>
    <p:extLst>
      <p:ext uri="{BB962C8B-B14F-4D97-AF65-F5344CB8AC3E}">
        <p14:creationId xmlns:p14="http://schemas.microsoft.com/office/powerpoint/2010/main" val="225521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D22502-995A-9963-903E-0FEDDF6D29C6}"/>
              </a:ext>
            </a:extLst>
          </p:cNvPr>
          <p:cNvSpPr>
            <a:spLocks noGrp="1"/>
          </p:cNvSpPr>
          <p:nvPr>
            <p:ph type="dt" sz="half" idx="10"/>
          </p:nvPr>
        </p:nvSpPr>
        <p:spPr>
          <a:xfrm>
            <a:off x="5867400" y="6429375"/>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C77304F3-3157-066C-A10E-3C30634C657F}"/>
              </a:ext>
            </a:extLst>
          </p:cNvPr>
          <p:cNvSpPr>
            <a:spLocks noGrp="1"/>
          </p:cNvSpPr>
          <p:nvPr>
            <p:ph type="ftr" sz="quarter" idx="11"/>
          </p:nvPr>
        </p:nvSpPr>
        <p:spPr>
          <a:xfrm>
            <a:off x="152400" y="6400800"/>
            <a:ext cx="5004649" cy="365125"/>
          </a:xfrm>
        </p:spPr>
        <p:txBody>
          <a:bodyPr/>
          <a:lstStyle/>
          <a:p>
            <a:r>
              <a:rPr lang="en-US" dirty="0"/>
              <a:t>Mini Project -20ISE59</a:t>
            </a:r>
          </a:p>
        </p:txBody>
      </p:sp>
      <p:sp>
        <p:nvSpPr>
          <p:cNvPr id="4" name="Slide Number Placeholder 3">
            <a:extLst>
              <a:ext uri="{FF2B5EF4-FFF2-40B4-BE49-F238E27FC236}">
                <a16:creationId xmlns:a16="http://schemas.microsoft.com/office/drawing/2014/main" id="{B22B959C-748F-8F86-61EB-8F4698428E7F}"/>
              </a:ext>
            </a:extLst>
          </p:cNvPr>
          <p:cNvSpPr>
            <a:spLocks noGrp="1"/>
          </p:cNvSpPr>
          <p:nvPr>
            <p:ph type="sldNum" sz="quarter" idx="12"/>
          </p:nvPr>
        </p:nvSpPr>
        <p:spPr>
          <a:xfrm>
            <a:off x="8476059" y="6400799"/>
            <a:ext cx="565159" cy="365125"/>
          </a:xfrm>
        </p:spPr>
        <p:txBody>
          <a:bodyPr/>
          <a:lstStyle/>
          <a:p>
            <a:fld id="{3C0F9C3E-79AB-4D1D-AF94-F9B1D785080B}" type="slidenum">
              <a:rPr lang="en-US" smtClean="0"/>
              <a:pPr/>
              <a:t>28</a:t>
            </a:fld>
            <a:endParaRPr lang="en-US"/>
          </a:p>
        </p:txBody>
      </p:sp>
      <p:pic>
        <p:nvPicPr>
          <p:cNvPr id="6" name="Picture 5">
            <a:extLst>
              <a:ext uri="{FF2B5EF4-FFF2-40B4-BE49-F238E27FC236}">
                <a16:creationId xmlns:a16="http://schemas.microsoft.com/office/drawing/2014/main" id="{4846DBD5-190C-8B2B-443D-D79E02AAC8A9}"/>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1481" r="37773" b="26296"/>
          <a:stretch/>
        </p:blipFill>
        <p:spPr>
          <a:xfrm>
            <a:off x="3805242" y="3394074"/>
            <a:ext cx="5085153" cy="3065462"/>
          </a:xfrm>
          <a:prstGeom prst="rect">
            <a:avLst/>
          </a:prstGeom>
        </p:spPr>
      </p:pic>
      <p:pic>
        <p:nvPicPr>
          <p:cNvPr id="8" name="Picture 7">
            <a:extLst>
              <a:ext uri="{FF2B5EF4-FFF2-40B4-BE49-F238E27FC236}">
                <a16:creationId xmlns:a16="http://schemas.microsoft.com/office/drawing/2014/main" id="{96B5B712-FB07-1BFE-A883-A5E8DFA86AC7}"/>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11481" r="37773" b="26296"/>
          <a:stretch/>
        </p:blipFill>
        <p:spPr>
          <a:xfrm>
            <a:off x="152400" y="193674"/>
            <a:ext cx="5085153" cy="3065462"/>
          </a:xfrm>
          <a:prstGeom prst="rect">
            <a:avLst/>
          </a:prstGeom>
        </p:spPr>
      </p:pic>
      <p:sp>
        <p:nvSpPr>
          <p:cNvPr id="7" name="TextBox 6">
            <a:extLst>
              <a:ext uri="{FF2B5EF4-FFF2-40B4-BE49-F238E27FC236}">
                <a16:creationId xmlns:a16="http://schemas.microsoft.com/office/drawing/2014/main" id="{A25704E6-B675-B2A2-5F8A-7F45580CCF80}"/>
              </a:ext>
            </a:extLst>
          </p:cNvPr>
          <p:cNvSpPr txBox="1"/>
          <p:nvPr/>
        </p:nvSpPr>
        <p:spPr>
          <a:xfrm>
            <a:off x="5562600" y="1066800"/>
            <a:ext cx="3327795" cy="1477328"/>
          </a:xfrm>
          <a:prstGeom prst="rect">
            <a:avLst/>
          </a:prstGeom>
          <a:noFill/>
        </p:spPr>
        <p:txBody>
          <a:bodyPr wrap="square">
            <a:spAutoFit/>
          </a:bodyPr>
          <a:lstStyle/>
          <a:p>
            <a:r>
              <a:rPr lang="en-US" spc="10" dirty="0">
                <a:latin typeface="Times New Roman" panose="02020603050405020304" pitchFamily="18" charset="0"/>
              </a:rPr>
              <a:t>T</a:t>
            </a:r>
            <a:r>
              <a:rPr lang="en-IN" spc="10" dirty="0">
                <a:latin typeface="Times New Roman" panose="02020603050405020304" pitchFamily="18" charset="0"/>
              </a:rPr>
              <a:t>his opens up a student wants to return a book along with Date and it even shows the currently issued book  by a student according to student’s ERP.</a:t>
            </a:r>
            <a:endParaRPr lang="en-IN" dirty="0"/>
          </a:p>
        </p:txBody>
      </p:sp>
      <p:sp>
        <p:nvSpPr>
          <p:cNvPr id="10" name="TextBox 9">
            <a:extLst>
              <a:ext uri="{FF2B5EF4-FFF2-40B4-BE49-F238E27FC236}">
                <a16:creationId xmlns:a16="http://schemas.microsoft.com/office/drawing/2014/main" id="{B75437C4-6296-D6C5-4DE6-A5F1D6C6FCC2}"/>
              </a:ext>
            </a:extLst>
          </p:cNvPr>
          <p:cNvSpPr txBox="1"/>
          <p:nvPr/>
        </p:nvSpPr>
        <p:spPr>
          <a:xfrm>
            <a:off x="152400" y="4506802"/>
            <a:ext cx="3400814" cy="646331"/>
          </a:xfrm>
          <a:prstGeom prst="rect">
            <a:avLst/>
          </a:prstGeom>
          <a:noFill/>
        </p:spPr>
        <p:txBody>
          <a:bodyPr wrap="square">
            <a:spAutoFit/>
          </a:bodyPr>
          <a:lstStyle/>
          <a:p>
            <a:r>
              <a:rPr lang="en-US" spc="10" dirty="0">
                <a:latin typeface="Times New Roman" panose="02020603050405020304" pitchFamily="18" charset="0"/>
              </a:rPr>
              <a:t>O</a:t>
            </a:r>
            <a:r>
              <a:rPr lang="en-IN" spc="10" dirty="0">
                <a:latin typeface="Times New Roman" panose="02020603050405020304" pitchFamily="18" charset="0"/>
              </a:rPr>
              <a:t>ne can delete book which is no further required by the Library.</a:t>
            </a:r>
            <a:endParaRPr lang="en-IN" dirty="0"/>
          </a:p>
        </p:txBody>
      </p:sp>
    </p:spTree>
    <p:extLst>
      <p:ext uri="{BB962C8B-B14F-4D97-AF65-F5344CB8AC3E}">
        <p14:creationId xmlns:p14="http://schemas.microsoft.com/office/powerpoint/2010/main" val="238908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C49B6-C917-30FA-3369-6BE880737EC9}"/>
              </a:ext>
            </a:extLst>
          </p:cNvPr>
          <p:cNvSpPr>
            <a:spLocks noGrp="1"/>
          </p:cNvSpPr>
          <p:nvPr>
            <p:ph type="dt" sz="half" idx="10"/>
          </p:nvPr>
        </p:nvSpPr>
        <p:spPr>
          <a:xfrm>
            <a:off x="5828109" y="6492875"/>
            <a:ext cx="2057400" cy="365125"/>
          </a:xfrm>
        </p:spPr>
        <p:txBody>
          <a:bodyPr/>
          <a:lstStyle/>
          <a:p>
            <a:fld id="{25EEF04F-410C-4D4C-817D-EC260ED0E96B}" type="datetime1">
              <a:rPr lang="en-US" smtClean="0"/>
              <a:pPr/>
              <a:t>12/26/2022</a:t>
            </a:fld>
            <a:endParaRPr lang="en-US"/>
          </a:p>
        </p:txBody>
      </p:sp>
      <p:sp>
        <p:nvSpPr>
          <p:cNvPr id="3" name="Footer Placeholder 2">
            <a:extLst>
              <a:ext uri="{FF2B5EF4-FFF2-40B4-BE49-F238E27FC236}">
                <a16:creationId xmlns:a16="http://schemas.microsoft.com/office/drawing/2014/main" id="{08FE8E93-AF2F-A70C-B3A9-AEFB6D4DBA2C}"/>
              </a:ext>
            </a:extLst>
          </p:cNvPr>
          <p:cNvSpPr>
            <a:spLocks noGrp="1"/>
          </p:cNvSpPr>
          <p:nvPr>
            <p:ph type="ftr" sz="quarter" idx="11"/>
          </p:nvPr>
        </p:nvSpPr>
        <p:spPr>
          <a:xfrm>
            <a:off x="76200" y="6400800"/>
            <a:ext cx="5004649" cy="365125"/>
          </a:xfrm>
        </p:spPr>
        <p:txBody>
          <a:bodyPr/>
          <a:lstStyle/>
          <a:p>
            <a:r>
              <a:rPr lang="en-US"/>
              <a:t>Mini Project -20ISE59</a:t>
            </a:r>
          </a:p>
        </p:txBody>
      </p:sp>
      <p:sp>
        <p:nvSpPr>
          <p:cNvPr id="4" name="Slide Number Placeholder 3">
            <a:extLst>
              <a:ext uri="{FF2B5EF4-FFF2-40B4-BE49-F238E27FC236}">
                <a16:creationId xmlns:a16="http://schemas.microsoft.com/office/drawing/2014/main" id="{225E4E7D-E781-9A3E-52C7-B32FC98A9B0D}"/>
              </a:ext>
            </a:extLst>
          </p:cNvPr>
          <p:cNvSpPr>
            <a:spLocks noGrp="1"/>
          </p:cNvSpPr>
          <p:nvPr>
            <p:ph type="sldNum" sz="quarter" idx="12"/>
          </p:nvPr>
        </p:nvSpPr>
        <p:spPr>
          <a:xfrm>
            <a:off x="8512166" y="6492874"/>
            <a:ext cx="565159" cy="365125"/>
          </a:xfrm>
        </p:spPr>
        <p:txBody>
          <a:bodyPr/>
          <a:lstStyle/>
          <a:p>
            <a:fld id="{3C0F9C3E-79AB-4D1D-AF94-F9B1D785080B}" type="slidenum">
              <a:rPr lang="en-US" smtClean="0"/>
              <a:pPr/>
              <a:t>29</a:t>
            </a:fld>
            <a:endParaRPr lang="en-US"/>
          </a:p>
        </p:txBody>
      </p:sp>
      <p:pic>
        <p:nvPicPr>
          <p:cNvPr id="6" name="Picture 5">
            <a:extLst>
              <a:ext uri="{FF2B5EF4-FFF2-40B4-BE49-F238E27FC236}">
                <a16:creationId xmlns:a16="http://schemas.microsoft.com/office/drawing/2014/main" id="{9F61365A-E550-2F44-F906-33ACA4D2DB39}"/>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1481" r="37773" b="26296"/>
          <a:stretch/>
        </p:blipFill>
        <p:spPr>
          <a:xfrm>
            <a:off x="228600" y="170675"/>
            <a:ext cx="4977182" cy="3000375"/>
          </a:xfrm>
          <a:prstGeom prst="rect">
            <a:avLst/>
          </a:prstGeom>
        </p:spPr>
      </p:pic>
      <p:pic>
        <p:nvPicPr>
          <p:cNvPr id="8" name="Picture 7">
            <a:extLst>
              <a:ext uri="{FF2B5EF4-FFF2-40B4-BE49-F238E27FC236}">
                <a16:creationId xmlns:a16="http://schemas.microsoft.com/office/drawing/2014/main" id="{40547F60-92EA-0C57-D419-C527A02C4DCC}"/>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12964" r="37773" b="26296"/>
          <a:stretch/>
        </p:blipFill>
        <p:spPr>
          <a:xfrm>
            <a:off x="3897818" y="3390901"/>
            <a:ext cx="5179507" cy="3048000"/>
          </a:xfrm>
          <a:prstGeom prst="rect">
            <a:avLst/>
          </a:prstGeom>
        </p:spPr>
      </p:pic>
      <p:sp>
        <p:nvSpPr>
          <p:cNvPr id="10" name="TextBox 9">
            <a:extLst>
              <a:ext uri="{FF2B5EF4-FFF2-40B4-BE49-F238E27FC236}">
                <a16:creationId xmlns:a16="http://schemas.microsoft.com/office/drawing/2014/main" id="{92DC3738-6938-593D-8F87-4766D8BEB854}"/>
              </a:ext>
            </a:extLst>
          </p:cNvPr>
          <p:cNvSpPr txBox="1"/>
          <p:nvPr/>
        </p:nvSpPr>
        <p:spPr>
          <a:xfrm>
            <a:off x="5334000" y="1066800"/>
            <a:ext cx="3657600" cy="923330"/>
          </a:xfrm>
          <a:prstGeom prst="rect">
            <a:avLst/>
          </a:prstGeom>
          <a:noFill/>
        </p:spPr>
        <p:txBody>
          <a:bodyPr wrap="square">
            <a:spAutoFit/>
          </a:bodyPr>
          <a:lstStyle/>
          <a:p>
            <a:r>
              <a:rPr lang="en-IN" spc="10" dirty="0">
                <a:latin typeface="Times New Roman" panose="02020603050405020304" pitchFamily="18" charset="0"/>
                <a:ea typeface="Calibri" panose="020F0502020204030204" pitchFamily="34" charset="0"/>
              </a:rPr>
              <a:t>Search book option exists to show available books at present for a student to issue further.</a:t>
            </a:r>
            <a:r>
              <a:rPr lang="en-IN" sz="1800" spc="10" dirty="0">
                <a:effectLst/>
                <a:latin typeface="Times New Roman" panose="02020603050405020304" pitchFamily="18" charset="0"/>
                <a:ea typeface="Calibri" panose="020F0502020204030204" pitchFamily="34" charset="0"/>
              </a:rPr>
              <a:t> </a:t>
            </a:r>
            <a:endParaRPr lang="en-IN" dirty="0"/>
          </a:p>
        </p:txBody>
      </p:sp>
      <p:sp>
        <p:nvSpPr>
          <p:cNvPr id="12" name="TextBox 11">
            <a:extLst>
              <a:ext uri="{FF2B5EF4-FFF2-40B4-BE49-F238E27FC236}">
                <a16:creationId xmlns:a16="http://schemas.microsoft.com/office/drawing/2014/main" id="{309E5B87-0A8A-9F07-D4B3-70FBF73F0B9F}"/>
              </a:ext>
            </a:extLst>
          </p:cNvPr>
          <p:cNvSpPr txBox="1"/>
          <p:nvPr/>
        </p:nvSpPr>
        <p:spPr>
          <a:xfrm>
            <a:off x="228600" y="4730235"/>
            <a:ext cx="3581400" cy="646331"/>
          </a:xfrm>
          <a:prstGeom prst="rect">
            <a:avLst/>
          </a:prstGeom>
          <a:noFill/>
        </p:spPr>
        <p:txBody>
          <a:bodyPr wrap="square">
            <a:spAutoFit/>
          </a:bodyPr>
          <a:lstStyle/>
          <a:p>
            <a:r>
              <a:rPr lang="en-US" spc="10" dirty="0">
                <a:latin typeface="Times New Roman" panose="02020603050405020304" pitchFamily="18" charset="0"/>
              </a:rPr>
              <a:t>Fi</a:t>
            </a:r>
            <a:r>
              <a:rPr lang="en-IN" spc="10" dirty="0" err="1">
                <a:latin typeface="Times New Roman" panose="02020603050405020304" pitchFamily="18" charset="0"/>
              </a:rPr>
              <a:t>nally</a:t>
            </a:r>
            <a:r>
              <a:rPr lang="en-IN" spc="10" dirty="0">
                <a:latin typeface="Times New Roman" panose="02020603050405020304" pitchFamily="18" charset="0"/>
              </a:rPr>
              <a:t> this option shows all the book present in the library.</a:t>
            </a:r>
            <a:endParaRPr lang="en-IN" dirty="0"/>
          </a:p>
        </p:txBody>
      </p:sp>
    </p:spTree>
    <p:extLst>
      <p:ext uri="{BB962C8B-B14F-4D97-AF65-F5344CB8AC3E}">
        <p14:creationId xmlns:p14="http://schemas.microsoft.com/office/powerpoint/2010/main" val="397495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0C29-B315-4146-AFA3-B2A0DC2CC6D9}"/>
              </a:ext>
            </a:extLst>
          </p:cNvPr>
          <p:cNvSpPr>
            <a:spLocks noGrp="1"/>
          </p:cNvSpPr>
          <p:nvPr>
            <p:ph type="title"/>
          </p:nvPr>
        </p:nvSpPr>
        <p:spPr>
          <a:xfrm>
            <a:off x="628650" y="365127"/>
            <a:ext cx="7886700" cy="777874"/>
          </a:xfrm>
        </p:spPr>
        <p:txBody>
          <a:bodyPr/>
          <a:lstStyle/>
          <a:p>
            <a:r>
              <a:rPr lang="en-US" i="1" u="sng" dirty="0">
                <a:latin typeface="Lucida Fax" panose="02060602050505020204" pitchFamily="18" charset="0"/>
              </a:rPr>
              <a:t>Acknowledgement</a:t>
            </a:r>
            <a:endParaRPr lang="en-IN" i="1" u="sng" dirty="0">
              <a:latin typeface="Lucida Fax" panose="02060602050505020204" pitchFamily="18" charset="0"/>
            </a:endParaRPr>
          </a:p>
        </p:txBody>
      </p:sp>
      <p:sp>
        <p:nvSpPr>
          <p:cNvPr id="3" name="Content Placeholder 2">
            <a:extLst>
              <a:ext uri="{FF2B5EF4-FFF2-40B4-BE49-F238E27FC236}">
                <a16:creationId xmlns:a16="http://schemas.microsoft.com/office/drawing/2014/main" id="{37CDC375-5808-4672-AB65-5D625A8C1B69}"/>
              </a:ext>
            </a:extLst>
          </p:cNvPr>
          <p:cNvSpPr>
            <a:spLocks noGrp="1"/>
          </p:cNvSpPr>
          <p:nvPr>
            <p:ph idx="1"/>
          </p:nvPr>
        </p:nvSpPr>
        <p:spPr>
          <a:xfrm>
            <a:off x="840000" y="1219200"/>
            <a:ext cx="7675350" cy="5137151"/>
          </a:xfrm>
        </p:spPr>
        <p:txBody>
          <a:bodyPr>
            <a:normAutofit fontScale="25000" lnSpcReduction="20000"/>
          </a:bodyPr>
          <a:lstStyle/>
          <a:p>
            <a:pPr marL="0" marR="0" indent="0" algn="just">
              <a:lnSpc>
                <a:spcPct val="150000"/>
              </a:lnSpc>
              <a:spcBef>
                <a:spcPts val="0"/>
              </a:spcBef>
              <a:spcAft>
                <a:spcPts val="6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The satisfaction and euphoria that accompany the successful completion of any task would be impossible without the mention of the people who made it possible, whose constant guidance and encouragement crowned our efforts with success.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I have great pleasure in expressing gratitude to </a:t>
            </a:r>
            <a:r>
              <a:rPr lang="en-US" sz="6400" b="1" dirty="0">
                <a:effectLst/>
                <a:latin typeface="Times New Roman" panose="02020603050405020304" pitchFamily="18" charset="0"/>
                <a:ea typeface="Calibri" panose="020F0502020204030204" pitchFamily="34" charset="0"/>
                <a:cs typeface="Times New Roman" panose="02020603050405020304" pitchFamily="18" charset="0"/>
              </a:rPr>
              <a:t>Dr. Mohan </a:t>
            </a:r>
            <a:r>
              <a:rPr lang="en-US" sz="6400" b="1" dirty="0" err="1">
                <a:effectLst/>
                <a:latin typeface="Times New Roman" panose="02020603050405020304" pitchFamily="18" charset="0"/>
                <a:ea typeface="Calibri" panose="020F0502020204030204" pitchFamily="34" charset="0"/>
                <a:cs typeface="Times New Roman" panose="02020603050405020304" pitchFamily="18" charset="0"/>
              </a:rPr>
              <a:t>Manghnani</a:t>
            </a: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Chairman, New Horizon Educational Institutions, for providing necessary infrastructure and creating good environment.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I take this opportunity to express my profound gratitude to </a:t>
            </a:r>
            <a:r>
              <a:rPr lang="en-US" sz="6400" b="1" dirty="0">
                <a:effectLst/>
                <a:latin typeface="Times New Roman" panose="02020603050405020304" pitchFamily="18" charset="0"/>
                <a:ea typeface="Calibri" panose="020F0502020204030204" pitchFamily="34" charset="0"/>
                <a:cs typeface="Times New Roman" panose="02020603050405020304" pitchFamily="18" charset="0"/>
              </a:rPr>
              <a:t>Dr. </a:t>
            </a:r>
            <a:r>
              <a:rPr lang="en-US" sz="6400" b="1" dirty="0" err="1">
                <a:effectLst/>
                <a:latin typeface="Times New Roman" panose="02020603050405020304" pitchFamily="18" charset="0"/>
                <a:ea typeface="Calibri" panose="020F0502020204030204" pitchFamily="34" charset="0"/>
                <a:cs typeface="Times New Roman" panose="02020603050405020304" pitchFamily="18" charset="0"/>
              </a:rPr>
              <a:t>Manjunatha</a:t>
            </a:r>
            <a:r>
              <a:rPr lang="en-US" sz="64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Principal, New Horizon College of Engineering, for his constant support and encouragement.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I would also like to thank </a:t>
            </a:r>
            <a:r>
              <a:rPr lang="en-US" sz="6400" b="1" dirty="0">
                <a:effectLst/>
                <a:latin typeface="Times New Roman" panose="02020603050405020304" pitchFamily="18" charset="0"/>
                <a:ea typeface="Calibri" panose="020F0502020204030204" pitchFamily="34" charset="0"/>
                <a:cs typeface="Times New Roman" panose="02020603050405020304" pitchFamily="18" charset="0"/>
              </a:rPr>
              <a:t>Dr. B. Rajalakshmi</a:t>
            </a: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Professor and HOD, Department of Computer Science and Engineering, for her constant support.</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I also express my gratitude to </a:t>
            </a:r>
            <a:r>
              <a:rPr lang="en-US" sz="6400" b="1" dirty="0">
                <a:latin typeface="Times New Roman" panose="02020603050405020304" pitchFamily="18" charset="0"/>
                <a:ea typeface="Calibri" panose="020F0502020204030204" pitchFamily="34" charset="0"/>
                <a:cs typeface="Times New Roman" panose="02020603050405020304" pitchFamily="18" charset="0"/>
              </a:rPr>
              <a:t>Ms. Priya TV</a:t>
            </a: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Department of Computer Science and Engineering, my mini project reviewer, for constantly monitoring the development of the project and setting up precise deadlines. Her valuable suggestions were the motivating factors in completing the work.	</a:t>
            </a:r>
            <a:r>
              <a:rPr lang="en-US" sz="5500" dirty="0">
                <a:effectLst/>
                <a:latin typeface="Utsaah" panose="020B0604020202020204" pitchFamily="34" charset="0"/>
                <a:ea typeface="Calibri" panose="020F0502020204030204" pitchFamily="34" charset="0"/>
                <a:cs typeface="Utsaah" panose="020B0604020202020204" pitchFamily="34" charset="0"/>
              </a:rPr>
              <a:t>			</a:t>
            </a:r>
          </a:p>
        </p:txBody>
      </p:sp>
      <p:sp>
        <p:nvSpPr>
          <p:cNvPr id="4" name="Date Placeholder 3">
            <a:extLst>
              <a:ext uri="{FF2B5EF4-FFF2-40B4-BE49-F238E27FC236}">
                <a16:creationId xmlns:a16="http://schemas.microsoft.com/office/drawing/2014/main" id="{B431C867-5514-4673-85D4-19CA5D64C5BA}"/>
              </a:ext>
            </a:extLst>
          </p:cNvPr>
          <p:cNvSpPr>
            <a:spLocks noGrp="1"/>
          </p:cNvSpPr>
          <p:nvPr>
            <p:ph type="dt" sz="half" idx="10"/>
          </p:nvPr>
        </p:nvSpPr>
        <p:spPr>
          <a:xfrm>
            <a:off x="5759052" y="6248400"/>
            <a:ext cx="2057400" cy="609600"/>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6A728611-AE1B-4356-97FD-B36041F40E88}"/>
              </a:ext>
            </a:extLst>
          </p:cNvPr>
          <p:cNvSpPr>
            <a:spLocks noGrp="1"/>
          </p:cNvSpPr>
          <p:nvPr>
            <p:ph type="ftr" sz="quarter" idx="11"/>
          </p:nvPr>
        </p:nvSpPr>
        <p:spPr>
          <a:xfrm>
            <a:off x="685346" y="6248400"/>
            <a:ext cx="5004649" cy="609599"/>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CSE59</a:t>
            </a:r>
            <a:endParaRPr lang="en-US" dirty="0"/>
          </a:p>
        </p:txBody>
      </p:sp>
      <p:sp>
        <p:nvSpPr>
          <p:cNvPr id="6" name="Slide Number Placeholder 5">
            <a:extLst>
              <a:ext uri="{FF2B5EF4-FFF2-40B4-BE49-F238E27FC236}">
                <a16:creationId xmlns:a16="http://schemas.microsoft.com/office/drawing/2014/main" id="{E257DC4A-1B92-403E-AC6F-9186BB6BF7F5}"/>
              </a:ext>
            </a:extLst>
          </p:cNvPr>
          <p:cNvSpPr>
            <a:spLocks noGrp="1"/>
          </p:cNvSpPr>
          <p:nvPr>
            <p:ph type="sldNum" sz="quarter" idx="12"/>
          </p:nvPr>
        </p:nvSpPr>
        <p:spPr>
          <a:xfrm>
            <a:off x="7885509" y="6356350"/>
            <a:ext cx="565159" cy="349249"/>
          </a:xfrm>
        </p:spPr>
        <p:txBody>
          <a:bodyPr/>
          <a:lstStyle/>
          <a:p>
            <a:fld id="{3C0F9C3E-79AB-4D1D-AF94-F9B1D785080B}" type="slidenum">
              <a:rPr lang="en-US" smtClean="0"/>
              <a:pPr/>
              <a:t>3</a:t>
            </a:fld>
            <a:endParaRPr lang="en-US" dirty="0"/>
          </a:p>
        </p:txBody>
      </p:sp>
    </p:spTree>
    <p:extLst>
      <p:ext uri="{BB962C8B-B14F-4D97-AF65-F5344CB8AC3E}">
        <p14:creationId xmlns:p14="http://schemas.microsoft.com/office/powerpoint/2010/main" val="1675852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304800"/>
            <a:ext cx="7765321" cy="1162990"/>
          </a:xfrm>
        </p:spPr>
        <p:txBody>
          <a:bodyPr>
            <a:normAutofit/>
          </a:bodyPr>
          <a:lstStyle/>
          <a:p>
            <a:r>
              <a:rPr lang="en-US" i="1" u="sng" dirty="0">
                <a:latin typeface="Lucida Fax" panose="02060602050505020204" pitchFamily="18" charset="0"/>
              </a:rPr>
              <a:t>Conclusion</a:t>
            </a:r>
          </a:p>
        </p:txBody>
      </p:sp>
      <p:sp>
        <p:nvSpPr>
          <p:cNvPr id="3" name="Content Placeholder 2"/>
          <p:cNvSpPr>
            <a:spLocks noGrp="1"/>
          </p:cNvSpPr>
          <p:nvPr>
            <p:ph idx="1"/>
          </p:nvPr>
        </p:nvSpPr>
        <p:spPr>
          <a:xfrm>
            <a:off x="457200" y="1600200"/>
            <a:ext cx="8229600" cy="4576763"/>
          </a:xfrm>
        </p:spPr>
        <p:txBody>
          <a:bodyPr>
            <a:normAutofit/>
          </a:bodyPr>
          <a:lstStyle/>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The project has been completed using SQL and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Tkinter</a:t>
            </a:r>
            <a:r>
              <a:rPr lang="en-IN" sz="1800" dirty="0">
                <a:effectLst/>
                <a:latin typeface="Times New Roman" panose="02020603050405020304" pitchFamily="18" charset="0"/>
                <a:ea typeface="Calibri" panose="020F0502020204030204" pitchFamily="34" charset="0"/>
                <a:cs typeface="Mangal" panose="02040503050203030202" pitchFamily="18" charset="0"/>
              </a:rPr>
              <a:t>- GUI based on Python. Library Management System aims at providing ease in order to reduce manual work and store data to its precision.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This project consists of various options which are needed in a library and gives the Admin the functions which is not accessible by the students. Furthermore by the use of Login ID and Password, this is highly secure as no data can be lost and be referred in future too for reference. </a:t>
            </a:r>
          </a:p>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In future, it can be more manipulated by adding more functions such as making a global library like IIT Durgapur and adding more Login credentials for each student so a regular can maintain his/her record and store in one platform for lifelong usage.</a:t>
            </a:r>
          </a:p>
          <a:p>
            <a:pPr marL="0" marR="0">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Usage of SQL makes it more functionable and easy to store data with regular updates as we have so many SQL Commands which makes the project standout and worthy.</a:t>
            </a:r>
          </a:p>
        </p:txBody>
      </p:sp>
      <p:sp>
        <p:nvSpPr>
          <p:cNvPr id="4" name="Date Placeholder 3"/>
          <p:cNvSpPr>
            <a:spLocks noGrp="1"/>
          </p:cNvSpPr>
          <p:nvPr>
            <p:ph type="dt" sz="half" idx="10"/>
          </p:nvPr>
        </p:nvSpPr>
        <p:spPr>
          <a:xfrm>
            <a:off x="6084251" y="6320260"/>
            <a:ext cx="2057400" cy="365125"/>
          </a:xfrm>
        </p:spPr>
        <p:txBody>
          <a:bodyPr/>
          <a:lstStyle/>
          <a:p>
            <a:fld id="{3549177F-2424-43C0-8FD5-8D8159C0DCBB}" type="datetime1">
              <a:rPr lang="en-US" smtClean="0"/>
              <a:pPr/>
              <a:t>12/26/2022</a:t>
            </a:fld>
            <a:endParaRPr lang="en-US" dirty="0"/>
          </a:p>
        </p:txBody>
      </p:sp>
      <p:sp>
        <p:nvSpPr>
          <p:cNvPr id="5" name="Footer Placeholder 4"/>
          <p:cNvSpPr>
            <a:spLocks noGrp="1"/>
          </p:cNvSpPr>
          <p:nvPr>
            <p:ph type="ftr" sz="quarter" idx="11"/>
          </p:nvPr>
        </p:nvSpPr>
        <p:spPr>
          <a:xfrm>
            <a:off x="381000" y="6324600"/>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p:cNvSpPr>
            <a:spLocks noGrp="1"/>
          </p:cNvSpPr>
          <p:nvPr>
            <p:ph type="sldNum" sz="quarter" idx="12"/>
          </p:nvPr>
        </p:nvSpPr>
        <p:spPr>
          <a:xfrm>
            <a:off x="8404220" y="6309374"/>
            <a:ext cx="565159" cy="365125"/>
          </a:xfrm>
        </p:spPr>
        <p:txBody>
          <a:bodyPr/>
          <a:lstStyle/>
          <a:p>
            <a:fld id="{3C0F9C3E-79AB-4D1D-AF94-F9B1D785080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u="sng" dirty="0">
                <a:solidFill>
                  <a:schemeClr val="tx1">
                    <a:lumMod val="95000"/>
                    <a:lumOff val="5000"/>
                  </a:schemeClr>
                </a:solidFill>
                <a:latin typeface="Lucida Fax" panose="02060602050505020204" pitchFamily="18" charset="0"/>
              </a:rPr>
              <a:t>References</a:t>
            </a:r>
          </a:p>
        </p:txBody>
      </p:sp>
      <p:sp>
        <p:nvSpPr>
          <p:cNvPr id="3" name="Content Placeholder 2"/>
          <p:cNvSpPr>
            <a:spLocks noGrp="1"/>
          </p:cNvSpPr>
          <p:nvPr>
            <p:ph idx="1"/>
          </p:nvPr>
        </p:nvSpPr>
        <p:spPr/>
        <p:txBody>
          <a:bodyPr>
            <a:normAutofit/>
          </a:bodyPr>
          <a:lstStyle/>
          <a:p>
            <a:r>
              <a:rPr lang="en-US" sz="2400" dirty="0">
                <a:latin typeface="Lucida Fax" panose="02060602050505020204" pitchFamily="18" charset="0"/>
              </a:rPr>
              <a:t>[1] Wikipedia</a:t>
            </a:r>
          </a:p>
          <a:p>
            <a:r>
              <a:rPr lang="en-US" sz="2400" dirty="0">
                <a:latin typeface="Lucida Fax" panose="02060602050505020204" pitchFamily="18" charset="0"/>
              </a:rPr>
              <a:t>[2] Online Compiler</a:t>
            </a:r>
          </a:p>
          <a:p>
            <a:r>
              <a:rPr lang="en-US" sz="2400" dirty="0">
                <a:latin typeface="Lucida Fax" panose="02060602050505020204" pitchFamily="18" charset="0"/>
              </a:rPr>
              <a:t>[3] </a:t>
            </a:r>
            <a:r>
              <a:rPr lang="en-US" sz="2400" dirty="0" err="1">
                <a:latin typeface="Lucida Fax" panose="02060602050505020204" pitchFamily="18" charset="0"/>
              </a:rPr>
              <a:t>Youtube</a:t>
            </a:r>
            <a:r>
              <a:rPr lang="en-US" sz="2400" dirty="0">
                <a:latin typeface="Lucida Fax" panose="02060602050505020204" pitchFamily="18" charset="0"/>
              </a:rPr>
              <a:t> (for understanding concepts)</a:t>
            </a:r>
          </a:p>
          <a:p>
            <a:r>
              <a:rPr lang="en-US" sz="2400" dirty="0">
                <a:latin typeface="Lucida Fax" panose="02060602050505020204" pitchFamily="18" charset="0"/>
              </a:rPr>
              <a:t>[4] </a:t>
            </a:r>
            <a:r>
              <a:rPr lang="en-US" sz="2400" dirty="0" err="1">
                <a:latin typeface="Lucida Fax" panose="02060602050505020204" pitchFamily="18" charset="0"/>
              </a:rPr>
              <a:t>GeeksforGeeks</a:t>
            </a:r>
            <a:endParaRPr lang="en-US" sz="2400" dirty="0">
              <a:latin typeface="Lucida Fax" panose="02060602050505020204" pitchFamily="18" charset="0"/>
            </a:endParaRPr>
          </a:p>
          <a:p>
            <a:r>
              <a:rPr lang="en-US" sz="2400" dirty="0">
                <a:latin typeface="Lucida Fax" panose="02060602050505020204" pitchFamily="18" charset="0"/>
              </a:rPr>
              <a:t>[5] College Notes</a:t>
            </a:r>
          </a:p>
        </p:txBody>
      </p:sp>
      <p:sp>
        <p:nvSpPr>
          <p:cNvPr id="4" name="Date Placeholder 3"/>
          <p:cNvSpPr>
            <a:spLocks noGrp="1"/>
          </p:cNvSpPr>
          <p:nvPr>
            <p:ph type="dt" sz="half" idx="10"/>
          </p:nvPr>
        </p:nvSpPr>
        <p:spPr>
          <a:xfrm>
            <a:off x="6019800" y="6345467"/>
            <a:ext cx="2057400" cy="365125"/>
          </a:xfrm>
        </p:spPr>
        <p:txBody>
          <a:bodyPr/>
          <a:lstStyle/>
          <a:p>
            <a:fld id="{24A1B9CB-EEF3-4EED-B453-788204C060EC}" type="datetime1">
              <a:rPr lang="en-US" smtClean="0"/>
              <a:pPr/>
              <a:t>12/26/2022</a:t>
            </a:fld>
            <a:endParaRPr lang="en-US" dirty="0"/>
          </a:p>
        </p:txBody>
      </p:sp>
      <p:sp>
        <p:nvSpPr>
          <p:cNvPr id="5" name="Footer Placeholder 4"/>
          <p:cNvSpPr>
            <a:spLocks noGrp="1"/>
          </p:cNvSpPr>
          <p:nvPr>
            <p:ph type="ftr" sz="quarter" idx="11"/>
          </p:nvPr>
        </p:nvSpPr>
        <p:spPr>
          <a:xfrm>
            <a:off x="228600" y="6400800"/>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p:cNvSpPr>
            <a:spLocks noGrp="1"/>
          </p:cNvSpPr>
          <p:nvPr>
            <p:ph type="sldNum" sz="quarter" idx="12"/>
          </p:nvPr>
        </p:nvSpPr>
        <p:spPr>
          <a:xfrm>
            <a:off x="8351796" y="6343296"/>
            <a:ext cx="565159" cy="365125"/>
          </a:xfrm>
        </p:spPr>
        <p:txBody>
          <a:bodyPr/>
          <a:lstStyle/>
          <a:p>
            <a:fld id="{3C0F9C3E-79AB-4D1D-AF94-F9B1D785080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943600" y="6290714"/>
            <a:ext cx="2057400" cy="365125"/>
          </a:xfrm>
        </p:spPr>
        <p:txBody>
          <a:bodyPr/>
          <a:lstStyle/>
          <a:p>
            <a:fld id="{50BDF5FD-5C15-4D30-B1BF-130267201E94}" type="datetime1">
              <a:rPr lang="en-US" smtClean="0"/>
              <a:pPr/>
              <a:t>12/26/2022</a:t>
            </a:fld>
            <a:endParaRPr lang="en-US" dirty="0"/>
          </a:p>
        </p:txBody>
      </p:sp>
      <p:sp>
        <p:nvSpPr>
          <p:cNvPr id="5" name="Footer Placeholder 4"/>
          <p:cNvSpPr>
            <a:spLocks noGrp="1"/>
          </p:cNvSpPr>
          <p:nvPr>
            <p:ph type="ftr" sz="quarter" idx="11"/>
          </p:nvPr>
        </p:nvSpPr>
        <p:spPr>
          <a:xfrm>
            <a:off x="304800" y="6290714"/>
            <a:ext cx="5004649"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p:cNvSpPr>
            <a:spLocks noGrp="1"/>
          </p:cNvSpPr>
          <p:nvPr>
            <p:ph type="sldNum" sz="quarter" idx="12"/>
          </p:nvPr>
        </p:nvSpPr>
        <p:spPr>
          <a:xfrm>
            <a:off x="8458200" y="6290714"/>
            <a:ext cx="565159" cy="365125"/>
          </a:xfrm>
        </p:spPr>
        <p:txBody>
          <a:bodyPr/>
          <a:lstStyle/>
          <a:p>
            <a:fld id="{3C0F9C3E-79AB-4D1D-AF94-F9B1D785080B}" type="slidenum">
              <a:rPr lang="en-US" smtClean="0"/>
              <a:pPr/>
              <a:t>32</a:t>
            </a:fld>
            <a:endParaRPr lang="en-US"/>
          </a:p>
        </p:txBody>
      </p:sp>
      <p:sp>
        <p:nvSpPr>
          <p:cNvPr id="7" name="Rectangle 6"/>
          <p:cNvSpPr/>
          <p:nvPr/>
        </p:nvSpPr>
        <p:spPr>
          <a:xfrm>
            <a:off x="2686050" y="2743200"/>
            <a:ext cx="332334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I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28600"/>
            <a:ext cx="8229600" cy="563562"/>
          </a:xfrm>
        </p:spPr>
        <p:txBody>
          <a:bodyPr>
            <a:normAutofit/>
          </a:bodyPr>
          <a:lstStyle/>
          <a:p>
            <a:r>
              <a:rPr lang="en-US" i="1" u="sng" dirty="0">
                <a:latin typeface="Lucida Fax" panose="02060602050505020204" pitchFamily="18" charset="0"/>
              </a:rPr>
              <a:t>Agenda</a:t>
            </a:r>
          </a:p>
        </p:txBody>
      </p:sp>
      <p:sp>
        <p:nvSpPr>
          <p:cNvPr id="3" name="Content Placeholder 2"/>
          <p:cNvSpPr>
            <a:spLocks noGrp="1"/>
          </p:cNvSpPr>
          <p:nvPr>
            <p:ph idx="1"/>
          </p:nvPr>
        </p:nvSpPr>
        <p:spPr>
          <a:xfrm>
            <a:off x="457200" y="1219200"/>
            <a:ext cx="8229600" cy="4906963"/>
          </a:xfrm>
        </p:spPr>
        <p:txBody>
          <a:bodyPr>
            <a:normAutofit fontScale="92500"/>
          </a:bodyPr>
          <a:lstStyle/>
          <a:p>
            <a:pPr>
              <a:buFont typeface="Wingdings" pitchFamily="2" charset="2"/>
              <a:buChar char="Ø"/>
            </a:pPr>
            <a:r>
              <a:rPr lang="en-US" sz="2200" i="1" dirty="0">
                <a:latin typeface="Lucida Fax" panose="02060602050505020204" pitchFamily="18" charset="0"/>
                <a:cs typeface="Utsaah" panose="020B0604020202020204" pitchFamily="34" charset="0"/>
              </a:rPr>
              <a:t>Introduction</a:t>
            </a:r>
          </a:p>
          <a:p>
            <a:pPr>
              <a:buFont typeface="Wingdings" pitchFamily="2" charset="2"/>
              <a:buChar char="Ø"/>
            </a:pPr>
            <a:r>
              <a:rPr lang="en-US" sz="2200" i="1" dirty="0">
                <a:latin typeface="Lucida Fax" panose="02060602050505020204" pitchFamily="18" charset="0"/>
                <a:cs typeface="Utsaah" panose="020B0604020202020204" pitchFamily="34" charset="0"/>
              </a:rPr>
              <a:t>Methodology</a:t>
            </a:r>
          </a:p>
          <a:p>
            <a:pPr>
              <a:buFont typeface="Wingdings" pitchFamily="2" charset="2"/>
              <a:buChar char="Ø"/>
            </a:pPr>
            <a:r>
              <a:rPr lang="en-US" sz="2200" i="1" dirty="0">
                <a:latin typeface="Lucida Fax" panose="02060602050505020204" pitchFamily="18" charset="0"/>
                <a:cs typeface="Utsaah" panose="020B0604020202020204" pitchFamily="34" charset="0"/>
              </a:rPr>
              <a:t>Literature survey / Existing system</a:t>
            </a:r>
          </a:p>
          <a:p>
            <a:pPr>
              <a:buFont typeface="Wingdings" pitchFamily="2" charset="2"/>
              <a:buChar char="Ø"/>
            </a:pPr>
            <a:r>
              <a:rPr lang="en-US" sz="2200" i="1" dirty="0">
                <a:latin typeface="Lucida Fax" panose="02060602050505020204" pitchFamily="18" charset="0"/>
                <a:cs typeface="Utsaah" panose="020B0604020202020204" pitchFamily="34" charset="0"/>
              </a:rPr>
              <a:t>Limitations of Existing System</a:t>
            </a:r>
          </a:p>
          <a:p>
            <a:pPr>
              <a:buFont typeface="Wingdings" pitchFamily="2" charset="2"/>
              <a:buChar char="Ø"/>
            </a:pPr>
            <a:r>
              <a:rPr lang="en-US" sz="2200" i="1" dirty="0">
                <a:latin typeface="Lucida Fax" panose="02060602050505020204" pitchFamily="18" charset="0"/>
                <a:cs typeface="Utsaah" panose="020B0604020202020204" pitchFamily="34" charset="0"/>
              </a:rPr>
              <a:t>Problem Definition</a:t>
            </a:r>
          </a:p>
          <a:p>
            <a:pPr>
              <a:buFont typeface="Wingdings" pitchFamily="2" charset="2"/>
              <a:buChar char="Ø"/>
            </a:pPr>
            <a:r>
              <a:rPr lang="en-US" sz="2200" i="1" dirty="0">
                <a:latin typeface="Lucida Fax" panose="02060602050505020204" pitchFamily="18" charset="0"/>
                <a:cs typeface="Utsaah" panose="020B0604020202020204" pitchFamily="34" charset="0"/>
              </a:rPr>
              <a:t>Objectives</a:t>
            </a:r>
          </a:p>
          <a:p>
            <a:pPr>
              <a:buFont typeface="Wingdings" pitchFamily="2" charset="2"/>
              <a:buChar char="Ø"/>
            </a:pPr>
            <a:r>
              <a:rPr lang="en-US" sz="2200" i="1" dirty="0">
                <a:latin typeface="Lucida Fax" panose="02060602050505020204" pitchFamily="18" charset="0"/>
                <a:cs typeface="Utsaah" panose="020B0604020202020204" pitchFamily="34" charset="0"/>
              </a:rPr>
              <a:t>Algorithm </a:t>
            </a:r>
            <a:r>
              <a:rPr lang="en-US" sz="2200" i="1">
                <a:latin typeface="Lucida Fax" panose="02060602050505020204" pitchFamily="18" charset="0"/>
                <a:cs typeface="Utsaah" panose="020B0604020202020204" pitchFamily="34" charset="0"/>
              </a:rPr>
              <a:t>/ Flowchart</a:t>
            </a:r>
            <a:endParaRPr lang="en-US" sz="2200" i="1" dirty="0">
              <a:latin typeface="Lucida Fax" panose="02060602050505020204" pitchFamily="18" charset="0"/>
              <a:cs typeface="Utsaah" panose="020B0604020202020204" pitchFamily="34" charset="0"/>
            </a:endParaRPr>
          </a:p>
          <a:p>
            <a:pPr>
              <a:buFont typeface="Wingdings" pitchFamily="2" charset="2"/>
              <a:buChar char="Ø"/>
            </a:pPr>
            <a:r>
              <a:rPr lang="en-US" sz="2200" i="1" dirty="0">
                <a:latin typeface="Lucida Fax" panose="02060602050505020204" pitchFamily="18" charset="0"/>
                <a:cs typeface="Utsaah" panose="020B0604020202020204" pitchFamily="34" charset="0"/>
              </a:rPr>
              <a:t>Hardware &amp; Software Requirements</a:t>
            </a:r>
          </a:p>
          <a:p>
            <a:pPr>
              <a:buFont typeface="Wingdings" pitchFamily="2" charset="2"/>
              <a:buChar char="Ø"/>
            </a:pPr>
            <a:r>
              <a:rPr lang="en-US" sz="2200" i="1" dirty="0">
                <a:latin typeface="Lucida Fax" panose="02060602050505020204" pitchFamily="18" charset="0"/>
                <a:cs typeface="Utsaah" panose="020B0604020202020204" pitchFamily="34" charset="0"/>
              </a:rPr>
              <a:t>Conclusion</a:t>
            </a:r>
          </a:p>
          <a:p>
            <a:pPr>
              <a:buFont typeface="Wingdings" pitchFamily="2" charset="2"/>
              <a:buChar char="Ø"/>
            </a:pPr>
            <a:r>
              <a:rPr lang="en-US" sz="2200" i="1" dirty="0">
                <a:latin typeface="Lucida Fax" panose="02060602050505020204" pitchFamily="18" charset="0"/>
                <a:cs typeface="Utsaah" panose="020B0604020202020204" pitchFamily="34" charset="0"/>
              </a:rPr>
              <a:t>References</a:t>
            </a:r>
          </a:p>
          <a:p>
            <a:pPr>
              <a:buFont typeface="Wingdings" pitchFamily="2" charset="2"/>
              <a:buChar char="Ø"/>
            </a:pPr>
            <a:endParaRPr lang="en-US" i="1" dirty="0">
              <a:latin typeface="Utsaah" panose="020B0604020202020204" pitchFamily="34" charset="0"/>
              <a:cs typeface="Utsaah" panose="020B0604020202020204" pitchFamily="34" charset="0"/>
            </a:endParaRPr>
          </a:p>
          <a:p>
            <a:pPr>
              <a:buFont typeface="Wingdings" pitchFamily="2" charset="2"/>
              <a:buChar char="Ø"/>
            </a:pPr>
            <a:endParaRPr lang="en-US" dirty="0"/>
          </a:p>
          <a:p>
            <a:pPr>
              <a:buFont typeface="Wingdings" pitchFamily="2" charset="2"/>
              <a:buChar char="Ø"/>
            </a:pPr>
            <a:endParaRPr lang="en-US" dirty="0"/>
          </a:p>
        </p:txBody>
      </p:sp>
      <p:sp>
        <p:nvSpPr>
          <p:cNvPr id="4" name="Date Placeholder 3"/>
          <p:cNvSpPr>
            <a:spLocks noGrp="1"/>
          </p:cNvSpPr>
          <p:nvPr>
            <p:ph type="dt" sz="half" idx="10"/>
          </p:nvPr>
        </p:nvSpPr>
        <p:spPr>
          <a:xfrm>
            <a:off x="5759052" y="6019800"/>
            <a:ext cx="2057400" cy="990600"/>
          </a:xfrm>
        </p:spPr>
        <p:txBody>
          <a:bodyPr/>
          <a:lstStyle/>
          <a:p>
            <a:fld id="{6DC52D0C-C379-43B3-817E-33092A01F230}" type="datetime1">
              <a:rPr lang="en-US" smtClean="0"/>
              <a:pPr/>
              <a:t>12/26/2022</a:t>
            </a:fld>
            <a:endParaRPr lang="en-US" dirty="0"/>
          </a:p>
        </p:txBody>
      </p:sp>
      <p:sp>
        <p:nvSpPr>
          <p:cNvPr id="5" name="Footer Placeholder 4"/>
          <p:cNvSpPr>
            <a:spLocks noGrp="1"/>
          </p:cNvSpPr>
          <p:nvPr>
            <p:ph type="ftr" sz="quarter" idx="11"/>
          </p:nvPr>
        </p:nvSpPr>
        <p:spPr>
          <a:xfrm>
            <a:off x="533400" y="6356351"/>
            <a:ext cx="1752600" cy="365125"/>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CSE59</a:t>
            </a:r>
            <a:endParaRPr lang="en-US" dirty="0"/>
          </a:p>
        </p:txBody>
      </p:sp>
      <p:sp>
        <p:nvSpPr>
          <p:cNvPr id="6" name="Slide Number Placeholder 5"/>
          <p:cNvSpPr>
            <a:spLocks noGrp="1"/>
          </p:cNvSpPr>
          <p:nvPr>
            <p:ph type="sldNum" sz="quarter" idx="12"/>
          </p:nvPr>
        </p:nvSpPr>
        <p:spPr>
          <a:xfrm>
            <a:off x="8458200" y="6248400"/>
            <a:ext cx="565159" cy="533400"/>
          </a:xfrm>
        </p:spPr>
        <p:txBody>
          <a:bodyPr/>
          <a:lstStyle/>
          <a:p>
            <a:fld id="{3C0F9C3E-79AB-4D1D-AF94-F9B1D785080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2401"/>
            <a:ext cx="7765321" cy="990600"/>
          </a:xfrm>
        </p:spPr>
        <p:txBody>
          <a:bodyPr>
            <a:normAutofit/>
          </a:bodyPr>
          <a:lstStyle/>
          <a:p>
            <a:r>
              <a:rPr lang="en-US" i="1" u="sng" dirty="0">
                <a:latin typeface="Lucida Fax" panose="02060602050505020204" pitchFamily="18" charset="0"/>
              </a:rPr>
              <a:t>Introduction</a:t>
            </a:r>
            <a:r>
              <a:rPr lang="en-US" dirty="0">
                <a:solidFill>
                  <a:srgbClr val="FF0000"/>
                </a:solidFill>
              </a:rPr>
              <a:t> </a:t>
            </a:r>
          </a:p>
        </p:txBody>
      </p:sp>
      <p:sp>
        <p:nvSpPr>
          <p:cNvPr id="3" name="Content Placeholder 2"/>
          <p:cNvSpPr>
            <a:spLocks noGrp="1"/>
          </p:cNvSpPr>
          <p:nvPr>
            <p:ph idx="1"/>
          </p:nvPr>
        </p:nvSpPr>
        <p:spPr>
          <a:xfrm>
            <a:off x="734325" y="1371600"/>
            <a:ext cx="7675350" cy="4729163"/>
          </a:xfrm>
        </p:spPr>
        <p:txBody>
          <a:bodyPr>
            <a:norm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dirty="0">
                <a:latin typeface="Times New Roman" panose="02020603050405020304" pitchFamily="18" charset="0"/>
                <a:cs typeface="Times New Roman" panose="02020603050405020304" pitchFamily="18" charset="0"/>
              </a:rPr>
              <a:t>A Library Management System is a computerized form of executing the library operations through online platform using programming, here using Python language using necessary library files as it makes more easier to form the source code and compile it.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dirty="0">
                <a:latin typeface="Times New Roman" panose="02020603050405020304" pitchFamily="18" charset="0"/>
                <a:cs typeface="Times New Roman" panose="02020603050405020304" pitchFamily="18" charset="0"/>
              </a:rPr>
              <a:t>This type of projects are very flexible since it can be made in small, medium or large level. Library Management System works with the aim of reducing the manual workload and to be executed in real life in more effective way so that even if there is a need in future, we should not be facing any hassle during that time in obtaining a record within fraction of seconds.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Here, Concatenating GUI(graphical user interface) with the database used is the most popular project idea. So we will be required MySQL and GUI library ‘</a:t>
            </a:r>
            <a:r>
              <a:rPr lang="en-US" sz="1600" dirty="0" err="1">
                <a:latin typeface="Times New Roman" panose="02020603050405020304" pitchFamily="18" charset="0"/>
                <a:cs typeface="Times New Roman" panose="02020603050405020304" pitchFamily="18" charset="0"/>
              </a:rPr>
              <a:t>tkinter</a:t>
            </a:r>
            <a:r>
              <a:rPr lang="en-US" sz="1600" dirty="0">
                <a:latin typeface="Times New Roman" panose="02020603050405020304" pitchFamily="18" charset="0"/>
                <a:cs typeface="Times New Roman" panose="02020603050405020304" pitchFamily="18" charset="0"/>
              </a:rPr>
              <a:t>’. The admin can easily access all the useful functions such as Issue and Return along with the correct date including adding, deleting and even searching a book makes the project worthy.</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dirty="0">
                <a:latin typeface="Times New Roman" panose="02020603050405020304" pitchFamily="18" charset="0"/>
                <a:cs typeface="Times New Roman" panose="02020603050405020304" pitchFamily="18" charset="0"/>
              </a:rPr>
              <a:t>Login User ID and Password makes it more secure as only those can have access to these functions. </a:t>
            </a:r>
          </a:p>
        </p:txBody>
      </p:sp>
      <p:sp>
        <p:nvSpPr>
          <p:cNvPr id="4" name="Date Placeholder 3"/>
          <p:cNvSpPr>
            <a:spLocks noGrp="1"/>
          </p:cNvSpPr>
          <p:nvPr>
            <p:ph type="dt" sz="half" idx="10"/>
          </p:nvPr>
        </p:nvSpPr>
        <p:spPr>
          <a:xfrm>
            <a:off x="5759052" y="6400800"/>
            <a:ext cx="2057400" cy="381000"/>
          </a:xfrm>
        </p:spPr>
        <p:txBody>
          <a:bodyPr/>
          <a:lstStyle/>
          <a:p>
            <a:fld id="{3CEE0E53-1004-4A55-9044-59FA885CFCCA}" type="datetime1">
              <a:rPr lang="en-US" smtClean="0"/>
              <a:pPr/>
              <a:t>12/26/2022</a:t>
            </a:fld>
            <a:endParaRPr lang="en-US" dirty="0"/>
          </a:p>
        </p:txBody>
      </p:sp>
      <p:sp>
        <p:nvSpPr>
          <p:cNvPr id="5" name="Footer Placeholder 4"/>
          <p:cNvSpPr>
            <a:spLocks noGrp="1"/>
          </p:cNvSpPr>
          <p:nvPr>
            <p:ph type="ftr" sz="quarter" idx="11"/>
          </p:nvPr>
        </p:nvSpPr>
        <p:spPr>
          <a:xfrm>
            <a:off x="685346" y="6400800"/>
            <a:ext cx="5004649" cy="381000"/>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CSE59</a:t>
            </a:r>
            <a:endParaRPr lang="en-US" dirty="0"/>
          </a:p>
        </p:txBody>
      </p:sp>
      <p:sp>
        <p:nvSpPr>
          <p:cNvPr id="6" name="Slide Number Placeholder 5"/>
          <p:cNvSpPr>
            <a:spLocks noGrp="1"/>
          </p:cNvSpPr>
          <p:nvPr>
            <p:ph type="sldNum" sz="quarter" idx="12"/>
          </p:nvPr>
        </p:nvSpPr>
        <p:spPr>
          <a:xfrm>
            <a:off x="8381683" y="6288928"/>
            <a:ext cx="565159" cy="452438"/>
          </a:xfrm>
        </p:spPr>
        <p:txBody>
          <a:bodyPr/>
          <a:lstStyle/>
          <a:p>
            <a:fld id="{3C0F9C3E-79AB-4D1D-AF94-F9B1D785080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r>
              <a:rPr lang="en-US" sz="3600" i="1" u="sng" dirty="0">
                <a:solidFill>
                  <a:schemeClr val="tx1">
                    <a:lumMod val="95000"/>
                    <a:lumOff val="5000"/>
                  </a:schemeClr>
                </a:solidFill>
                <a:latin typeface="Lucida Fax" panose="02060602050505020204" pitchFamily="18" charset="0"/>
              </a:rPr>
              <a:t>Problem Definition</a:t>
            </a:r>
          </a:p>
        </p:txBody>
      </p:sp>
      <p:sp>
        <p:nvSpPr>
          <p:cNvPr id="10" name="Content Placeholder 9">
            <a:extLst>
              <a:ext uri="{FF2B5EF4-FFF2-40B4-BE49-F238E27FC236}">
                <a16:creationId xmlns:a16="http://schemas.microsoft.com/office/drawing/2014/main" id="{A5B1DF53-BE6C-6DC2-455F-0CBDC2A9C515}"/>
              </a:ext>
            </a:extLst>
          </p:cNvPr>
          <p:cNvSpPr>
            <a:spLocks noGrp="1"/>
          </p:cNvSpPr>
          <p:nvPr>
            <p:ph idx="1"/>
          </p:nvPr>
        </p:nvSpPr>
        <p:spPr>
          <a:xfrm>
            <a:off x="381000" y="1143000"/>
            <a:ext cx="8134350" cy="5033963"/>
          </a:xfrm>
        </p:spPr>
        <p:txBody>
          <a:bodyPr>
            <a:normAutofit fontScale="85000" lnSpcReduction="10000"/>
          </a:bodyPr>
          <a:lstStyle/>
          <a:p>
            <a:pPr marL="342900" marR="0" lvl="0" indent="-342900">
              <a:lnSpc>
                <a:spcPct val="106000"/>
              </a:lnSpc>
              <a:spcBef>
                <a:spcPts val="5"/>
              </a:spcBef>
              <a:spcAft>
                <a:spcPts val="0"/>
              </a:spcAft>
              <a:buFont typeface="Arial" panose="020B0604020202020204" pitchFamily="34" charset="0"/>
              <a:buChar char="•"/>
              <a:tabLst>
                <a:tab pos="381635" algn="l"/>
                <a:tab pos="457200" algn="l"/>
              </a:tabLst>
            </a:pPr>
            <a:r>
              <a:rPr lang="en-US" sz="1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Problem statement </a:t>
            </a:r>
            <a:r>
              <a:rPr lang="en-IN" sz="17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a:t>
            </a:r>
            <a:r>
              <a:rPr lang="en-IN" sz="1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designing such management system:</a:t>
            </a:r>
          </a:p>
          <a:p>
            <a:pPr marL="285750" marR="0" indent="0">
              <a:lnSpc>
                <a:spcPct val="106000"/>
              </a:lnSpc>
              <a:spcBef>
                <a:spcPts val="5"/>
              </a:spcBef>
              <a:spcAft>
                <a:spcPts val="0"/>
              </a:spcAft>
              <a:buNone/>
              <a:tabLst>
                <a:tab pos="381635" algn="l"/>
              </a:tabLst>
            </a:pPr>
            <a:r>
              <a:rPr lang="en-IN" sz="1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File lost and damaged:</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 physical library, we have often noticed that old records and files are either lost or damaged in most of the scenarios due to mis-management or long-lost time disrupts the data.</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Space Consuming:</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Libraries are such place with is in numerous of documentations. More the records, the better the library collection but it’s very space consuming.</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Time exhaustion:</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If there’s a need to search any data or document or a book which might be few years old then it might consume a lot of time resulting in time exhaustion.</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Difficulty in searching any record:</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Again, to search such data which might not be important for near future but very necessary after a period of time then it’ll be very difficult to find such especially if in large number. </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Cost Consuming:</a:t>
            </a:r>
          </a:p>
          <a:p>
            <a:pPr marL="742950" marR="0" indent="0" algn="just">
              <a:spcBef>
                <a:spcPts val="0"/>
              </a:spcBef>
              <a:spcAft>
                <a:spcPts val="0"/>
              </a:spcAft>
              <a:buNone/>
            </a:pPr>
            <a:r>
              <a:rPr lang="en-IN" sz="17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Managing library records and often updating the collection is pretty cost consuming as there will be regular maintenance and invigilation as well as requirement of stationary.  </a:t>
            </a:r>
          </a:p>
          <a:p>
            <a:pPr marL="83820" marR="233680" indent="0" algn="just">
              <a:spcBef>
                <a:spcPts val="5"/>
              </a:spcBef>
              <a:spcAft>
                <a:spcPts val="0"/>
              </a:spcAft>
            </a:pPr>
            <a:endParaRPr lang="en-IN" sz="1800" dirty="0">
              <a:effectLst/>
              <a:latin typeface="Calibri" panose="020F0502020204030204" pitchFamily="34" charset="0"/>
              <a:ea typeface="Calibri" panose="020F0502020204030204" pitchFamily="34" charset="0"/>
            </a:endParaRPr>
          </a:p>
          <a:p>
            <a:pPr marL="0" indent="0">
              <a:buNone/>
            </a:pPr>
            <a:endParaRPr lang="en-IN" dirty="0"/>
          </a:p>
        </p:txBody>
      </p:sp>
      <p:sp>
        <p:nvSpPr>
          <p:cNvPr id="4" name="Date Placeholder 3"/>
          <p:cNvSpPr>
            <a:spLocks noGrp="1"/>
          </p:cNvSpPr>
          <p:nvPr>
            <p:ph type="dt" sz="half" idx="10"/>
          </p:nvPr>
        </p:nvSpPr>
        <p:spPr>
          <a:xfrm>
            <a:off x="5759052" y="6329362"/>
            <a:ext cx="2057400" cy="452438"/>
          </a:xfrm>
        </p:spPr>
        <p:txBody>
          <a:bodyPr/>
          <a:lstStyle/>
          <a:p>
            <a:fld id="{5D503AA2-91A0-4F2E-8524-7BFF4AEE8FED}" type="datetime1">
              <a:rPr lang="en-US" smtClean="0"/>
              <a:pPr/>
              <a:t>12/26/2022</a:t>
            </a:fld>
            <a:endParaRPr lang="en-US" dirty="0"/>
          </a:p>
        </p:txBody>
      </p:sp>
      <p:sp>
        <p:nvSpPr>
          <p:cNvPr id="5" name="Footer Placeholder 4"/>
          <p:cNvSpPr>
            <a:spLocks noGrp="1"/>
          </p:cNvSpPr>
          <p:nvPr>
            <p:ph type="ftr" sz="quarter" idx="11"/>
          </p:nvPr>
        </p:nvSpPr>
        <p:spPr>
          <a:xfrm>
            <a:off x="685346" y="6329362"/>
            <a:ext cx="5004649" cy="528638"/>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CSE59</a:t>
            </a:r>
            <a:endParaRPr lang="en-US" dirty="0"/>
          </a:p>
        </p:txBody>
      </p:sp>
      <p:sp>
        <p:nvSpPr>
          <p:cNvPr id="6" name="Slide Number Placeholder 5"/>
          <p:cNvSpPr>
            <a:spLocks noGrp="1"/>
          </p:cNvSpPr>
          <p:nvPr>
            <p:ph type="sldNum" sz="quarter" idx="12"/>
          </p:nvPr>
        </p:nvSpPr>
        <p:spPr>
          <a:xfrm>
            <a:off x="8382000" y="6367462"/>
            <a:ext cx="565159" cy="376238"/>
          </a:xfrm>
        </p:spPr>
        <p:txBody>
          <a:bodyPr/>
          <a:lstStyle/>
          <a:p>
            <a:fld id="{3C0F9C3E-79AB-4D1D-AF94-F9B1D785080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i="1" u="sng" dirty="0">
                <a:solidFill>
                  <a:schemeClr val="tx1">
                    <a:lumMod val="95000"/>
                    <a:lumOff val="5000"/>
                  </a:schemeClr>
                </a:solidFill>
                <a:latin typeface="Lucida Fax" panose="02060602050505020204" pitchFamily="18" charset="0"/>
              </a:rPr>
              <a:t>Objectives</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342900" marR="0" lvl="0" indent="-342900" algn="just">
              <a:spcBef>
                <a:spcPts val="0"/>
              </a:spcBef>
              <a:spcAft>
                <a:spcPts val="0"/>
              </a:spcAft>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Refinement in control and performance:</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computerized library will never face such an issue of lost or damaging as it can store very old data without any hassle.   </a:t>
            </a:r>
          </a:p>
          <a:p>
            <a:pPr marL="742950" marR="0" indent="0" algn="just">
              <a:spcBef>
                <a:spcPts val="0"/>
              </a:spcBef>
              <a:spcAft>
                <a:spcPts val="0"/>
              </a:spcAft>
              <a:buNone/>
            </a:pPr>
            <a:endPar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Task Enhancement/Advancement:</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library system through programming provides many add-on features like different users can have their own book room. Users can perform necessary operations on their records. </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Save time:</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 time will be wasted as within few clicks, desired data can be shown in screen within a few seconds, thus saving time and manual labour.</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Secured System:</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project can be based only at administrative end and thus the authorized person is guaranteed the access if secured password function is applied.</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Even if not, it is fully secured since nothing can be lost and timestamp is generated.</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a:spcBef>
                <a:spcPts val="0"/>
              </a:spcBef>
              <a:spcAft>
                <a:spcPts val="0"/>
              </a:spcAft>
              <a:buFont typeface="Wingdings" panose="05000000000000000000" pitchFamily="2" charset="2"/>
              <a:buChar char=""/>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Cost Consuming:</a:t>
            </a:r>
          </a:p>
          <a:p>
            <a:pPr marL="742950" marR="0" indent="0" algn="just">
              <a:spcBef>
                <a:spcPts val="0"/>
              </a:spcBef>
              <a:spcAft>
                <a:spcPts val="0"/>
              </a:spcAft>
              <a:buNone/>
            </a:pP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Computerized library will never demand such cost consuming maintenance as it neither requires any sort of stationary nor such large rooms. </a:t>
            </a:r>
          </a:p>
          <a:p>
            <a:pPr algn="l"/>
            <a:endParaRPr lang="en-US" dirty="0">
              <a:solidFill>
                <a:schemeClr val="tx1"/>
              </a:solidFill>
            </a:endParaRPr>
          </a:p>
        </p:txBody>
      </p:sp>
      <p:sp>
        <p:nvSpPr>
          <p:cNvPr id="4" name="Date Placeholder 3"/>
          <p:cNvSpPr>
            <a:spLocks noGrp="1"/>
          </p:cNvSpPr>
          <p:nvPr>
            <p:ph type="dt" sz="half" idx="10"/>
          </p:nvPr>
        </p:nvSpPr>
        <p:spPr>
          <a:xfrm>
            <a:off x="5759052" y="6400800"/>
            <a:ext cx="2057400" cy="457200"/>
          </a:xfrm>
        </p:spPr>
        <p:txBody>
          <a:bodyPr/>
          <a:lstStyle/>
          <a:p>
            <a:fld id="{98213994-D285-4F6E-A20B-7CD8752B78B2}" type="datetime1">
              <a:rPr lang="en-US" smtClean="0"/>
              <a:pPr/>
              <a:t>12/26/2022</a:t>
            </a:fld>
            <a:endParaRPr lang="en-US" dirty="0"/>
          </a:p>
        </p:txBody>
      </p:sp>
      <p:sp>
        <p:nvSpPr>
          <p:cNvPr id="5" name="Footer Placeholder 4"/>
          <p:cNvSpPr>
            <a:spLocks noGrp="1"/>
          </p:cNvSpPr>
          <p:nvPr>
            <p:ph type="ftr" sz="quarter" idx="11"/>
          </p:nvPr>
        </p:nvSpPr>
        <p:spPr>
          <a:xfrm>
            <a:off x="685346" y="6126162"/>
            <a:ext cx="5004649" cy="1036637"/>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endParaRPr lang="en-US" dirty="0"/>
          </a:p>
        </p:txBody>
      </p:sp>
      <p:sp>
        <p:nvSpPr>
          <p:cNvPr id="6" name="Slide Number Placeholder 5"/>
          <p:cNvSpPr>
            <a:spLocks noGrp="1"/>
          </p:cNvSpPr>
          <p:nvPr>
            <p:ph type="sldNum" sz="quarter" idx="12"/>
          </p:nvPr>
        </p:nvSpPr>
        <p:spPr>
          <a:xfrm>
            <a:off x="8458654" y="6354761"/>
            <a:ext cx="565159" cy="457201"/>
          </a:xfrm>
        </p:spPr>
        <p:txBody>
          <a:bodyPr/>
          <a:lstStyle/>
          <a:p>
            <a:fld id="{3C0F9C3E-79AB-4D1D-AF94-F9B1D785080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7EFB-6251-E372-AABF-68A187CCEF6F}"/>
              </a:ext>
            </a:extLst>
          </p:cNvPr>
          <p:cNvSpPr>
            <a:spLocks noGrp="1"/>
          </p:cNvSpPr>
          <p:nvPr>
            <p:ph type="title"/>
          </p:nvPr>
        </p:nvSpPr>
        <p:spPr>
          <a:xfrm>
            <a:off x="685347" y="304801"/>
            <a:ext cx="7765321" cy="914400"/>
          </a:xfrm>
        </p:spPr>
        <p:txBody>
          <a:bodyPr/>
          <a:lstStyle/>
          <a:p>
            <a:r>
              <a:rPr lang="en-US" sz="3600" i="1" u="sng" dirty="0">
                <a:latin typeface="Lucida Fax" panose="02060602050505020204" pitchFamily="18" charset="0"/>
              </a:rPr>
              <a:t>Methodology</a:t>
            </a:r>
            <a:endParaRPr lang="en-IN" dirty="0"/>
          </a:p>
        </p:txBody>
      </p:sp>
      <p:sp>
        <p:nvSpPr>
          <p:cNvPr id="3" name="Content Placeholder 2">
            <a:extLst>
              <a:ext uri="{FF2B5EF4-FFF2-40B4-BE49-F238E27FC236}">
                <a16:creationId xmlns:a16="http://schemas.microsoft.com/office/drawing/2014/main" id="{B68DDA73-8D9F-859A-FC84-E3A59965038B}"/>
              </a:ext>
            </a:extLst>
          </p:cNvPr>
          <p:cNvSpPr>
            <a:spLocks noGrp="1"/>
          </p:cNvSpPr>
          <p:nvPr>
            <p:ph idx="1"/>
          </p:nvPr>
        </p:nvSpPr>
        <p:spPr>
          <a:xfrm>
            <a:off x="304799" y="1066801"/>
            <a:ext cx="8711027" cy="5105400"/>
          </a:xfrm>
        </p:spPr>
        <p:txBody>
          <a:bodyPr>
            <a:noAutofit/>
          </a:bodyPr>
          <a:lstStyle/>
          <a:p>
            <a:r>
              <a:rPr lang="en-US" sz="1600" dirty="0">
                <a:latin typeface="Times New Roman" panose="02020603050405020304" pitchFamily="18" charset="0"/>
                <a:cs typeface="Times New Roman" panose="02020603050405020304" pitchFamily="18" charset="0"/>
              </a:rPr>
              <a:t>This project is based upon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Database and (ii) GUI.</a:t>
            </a:r>
          </a:p>
          <a:p>
            <a:r>
              <a:rPr lang="en-US" sz="1600" dirty="0">
                <a:latin typeface="Times New Roman" panose="02020603050405020304" pitchFamily="18" charset="0"/>
                <a:cs typeface="Times New Roman" panose="02020603050405020304" pitchFamily="18" charset="0"/>
              </a:rPr>
              <a:t>Hence we will use sqlite3 libraries and </a:t>
            </a:r>
            <a:r>
              <a:rPr lang="en-US" sz="1600" dirty="0" err="1">
                <a:latin typeface="Times New Roman" panose="02020603050405020304" pitchFamily="18" charset="0"/>
                <a:cs typeface="Times New Roman" panose="02020603050405020304" pitchFamily="18" charset="0"/>
              </a:rPr>
              <a:t>tkinter</a:t>
            </a:r>
            <a:r>
              <a:rPr lang="en-US" sz="1600" dirty="0">
                <a:latin typeface="Times New Roman" panose="02020603050405020304" pitchFamily="18" charset="0"/>
                <a:cs typeface="Times New Roman" panose="02020603050405020304" pitchFamily="18" charset="0"/>
              </a:rPr>
              <a:t> in Python. </a:t>
            </a:r>
          </a:p>
          <a:p>
            <a:r>
              <a:rPr lang="en-US" sz="1600" dirty="0" err="1">
                <a:latin typeface="Times New Roman" panose="02020603050405020304" pitchFamily="18" charset="0"/>
                <a:cs typeface="Times New Roman" panose="02020603050405020304" pitchFamily="18" charset="0"/>
              </a:rPr>
              <a:t>Tkinter</a:t>
            </a:r>
            <a:r>
              <a:rPr lang="en-US" sz="1600" dirty="0">
                <a:latin typeface="Times New Roman" panose="02020603050405020304" pitchFamily="18" charset="0"/>
                <a:cs typeface="Times New Roman" panose="02020603050405020304" pitchFamily="18" charset="0"/>
              </a:rPr>
              <a:t> – It’s a standard Library based on GUI in Python. This also supports OOP Programming.</a:t>
            </a:r>
          </a:p>
          <a:p>
            <a:r>
              <a:rPr lang="en-US" sz="1600" dirty="0">
                <a:latin typeface="Times New Roman" panose="02020603050405020304" pitchFamily="18" charset="0"/>
                <a:cs typeface="Times New Roman" panose="02020603050405020304" pitchFamily="18" charset="0"/>
              </a:rPr>
              <a:t>SQLite3 – On downloading this, it provides a SQL interface where we can input data as per our requirement which will directly reflect in final output of this project.</a:t>
            </a:r>
          </a:p>
          <a:p>
            <a:r>
              <a:rPr lang="en-US" sz="1600" dirty="0">
                <a:latin typeface="Times New Roman" panose="02020603050405020304" pitchFamily="18" charset="0"/>
                <a:cs typeface="Times New Roman" panose="02020603050405020304" pitchFamily="18" charset="0"/>
              </a:rPr>
              <a:t>There’s going to be 3 databases in total which are – </a:t>
            </a:r>
            <a:endParaRPr lang="en-IN" sz="1600" dirty="0">
              <a:latin typeface="Times New Roman" panose="02020603050405020304" pitchFamily="18" charset="0"/>
              <a:cs typeface="Times New Roman" panose="02020603050405020304" pitchFamily="18" charset="0"/>
            </a:endParaRPr>
          </a:p>
          <a:p>
            <a:pPr marL="514350" indent="-514350">
              <a:buAutoNum type="romanLcParenBoth"/>
            </a:pPr>
            <a:r>
              <a:rPr lang="en-IN" sz="1600" dirty="0">
                <a:latin typeface="Times New Roman" panose="02020603050405020304" pitchFamily="18" charset="0"/>
                <a:cs typeface="Times New Roman" panose="02020603050405020304" pitchFamily="18" charset="0"/>
              </a:rPr>
              <a:t>Admin – Consisting of 2 columns in table : User ID and Password which controls as to who can login and access the Library.</a:t>
            </a:r>
          </a:p>
          <a:p>
            <a:pPr marL="514350" indent="-514350">
              <a:buAutoNum type="romanLcParenBoth"/>
            </a:pPr>
            <a:r>
              <a:rPr lang="en-IN" sz="1600" dirty="0">
                <a:latin typeface="Times New Roman" panose="02020603050405020304" pitchFamily="18" charset="0"/>
                <a:cs typeface="Times New Roman" panose="02020603050405020304" pitchFamily="18" charset="0"/>
              </a:rPr>
              <a:t>Students Data – Consisting of attributes related to students who wants issue books and return after some time.</a:t>
            </a:r>
          </a:p>
          <a:p>
            <a:pPr marL="514350" indent="-514350">
              <a:buAutoNum type="romanLcParenBoth"/>
            </a:pPr>
            <a:r>
              <a:rPr lang="en-IN" sz="1600" dirty="0">
                <a:latin typeface="Times New Roman" panose="02020603050405020304" pitchFamily="18" charset="0"/>
                <a:cs typeface="Times New Roman" panose="02020603050405020304" pitchFamily="18" charset="0"/>
              </a:rPr>
              <a:t>Books Data – Consisting of attributes related to books which are present in Library and are issued on the basis of it’s ID.</a:t>
            </a:r>
          </a:p>
          <a:p>
            <a:r>
              <a:rPr lang="en-US" sz="1600" dirty="0">
                <a:latin typeface="Times New Roman" panose="02020603050405020304" pitchFamily="18" charset="0"/>
                <a:cs typeface="Times New Roman" panose="02020603050405020304" pitchFamily="18" charset="0"/>
              </a:rPr>
              <a:t>The admin can manipulate the data as per the requirement and add books as much as it should be there in a library.</a:t>
            </a:r>
          </a:p>
        </p:txBody>
      </p:sp>
      <p:sp>
        <p:nvSpPr>
          <p:cNvPr id="4" name="Date Placeholder 3">
            <a:extLst>
              <a:ext uri="{FF2B5EF4-FFF2-40B4-BE49-F238E27FC236}">
                <a16:creationId xmlns:a16="http://schemas.microsoft.com/office/drawing/2014/main" id="{FB19159C-D011-E065-8935-D9B8BD1224C6}"/>
              </a:ext>
            </a:extLst>
          </p:cNvPr>
          <p:cNvSpPr>
            <a:spLocks noGrp="1"/>
          </p:cNvSpPr>
          <p:nvPr>
            <p:ph type="dt" sz="half" idx="10"/>
          </p:nvPr>
        </p:nvSpPr>
        <p:spPr>
          <a:xfrm>
            <a:off x="6084251" y="6255778"/>
            <a:ext cx="2057400" cy="365125"/>
          </a:xfrm>
        </p:spPr>
        <p:txBody>
          <a:bodyPr/>
          <a:lstStyle/>
          <a:p>
            <a:fld id="{644DFF53-C44F-492A-84D4-BF1605FFEEDD}" type="datetime1">
              <a:rPr lang="en-US" smtClean="0"/>
              <a:pPr/>
              <a:t>12/26/2022</a:t>
            </a:fld>
            <a:endParaRPr lang="en-US" dirty="0"/>
          </a:p>
        </p:txBody>
      </p:sp>
      <p:sp>
        <p:nvSpPr>
          <p:cNvPr id="5" name="Footer Placeholder 4">
            <a:extLst>
              <a:ext uri="{FF2B5EF4-FFF2-40B4-BE49-F238E27FC236}">
                <a16:creationId xmlns:a16="http://schemas.microsoft.com/office/drawing/2014/main" id="{3764973F-8A3A-D248-E939-49D06C81DEEB}"/>
              </a:ext>
            </a:extLst>
          </p:cNvPr>
          <p:cNvSpPr>
            <a:spLocks noGrp="1"/>
          </p:cNvSpPr>
          <p:nvPr>
            <p:ph type="ftr" sz="quarter" idx="11"/>
          </p:nvPr>
        </p:nvSpPr>
        <p:spPr>
          <a:xfrm>
            <a:off x="304800" y="6289267"/>
            <a:ext cx="5004649" cy="365125"/>
          </a:xfrm>
        </p:spPr>
        <p:txBody>
          <a:bodyPr/>
          <a:lstStyle/>
          <a:p>
            <a:r>
              <a:rPr lang="en-US" dirty="0"/>
              <a:t>Mini Project -20ISE59</a:t>
            </a:r>
          </a:p>
        </p:txBody>
      </p:sp>
      <p:sp>
        <p:nvSpPr>
          <p:cNvPr id="6" name="Slide Number Placeholder 5">
            <a:extLst>
              <a:ext uri="{FF2B5EF4-FFF2-40B4-BE49-F238E27FC236}">
                <a16:creationId xmlns:a16="http://schemas.microsoft.com/office/drawing/2014/main" id="{4CA8742F-C575-44ED-0A53-EE299EC39F31}"/>
              </a:ext>
            </a:extLst>
          </p:cNvPr>
          <p:cNvSpPr>
            <a:spLocks noGrp="1"/>
          </p:cNvSpPr>
          <p:nvPr>
            <p:ph type="sldNum" sz="quarter" idx="12"/>
          </p:nvPr>
        </p:nvSpPr>
        <p:spPr>
          <a:xfrm>
            <a:off x="8450668" y="6235163"/>
            <a:ext cx="565159" cy="365125"/>
          </a:xfrm>
        </p:spPr>
        <p:txBody>
          <a:bodyPr/>
          <a:lstStyle/>
          <a:p>
            <a:fld id="{3C0F9C3E-79AB-4D1D-AF94-F9B1D785080B}" type="slidenum">
              <a:rPr lang="en-US" smtClean="0"/>
              <a:pPr/>
              <a:t>8</a:t>
            </a:fld>
            <a:endParaRPr lang="en-US" dirty="0"/>
          </a:p>
        </p:txBody>
      </p:sp>
    </p:spTree>
    <p:extLst>
      <p:ext uri="{BB962C8B-B14F-4D97-AF65-F5344CB8AC3E}">
        <p14:creationId xmlns:p14="http://schemas.microsoft.com/office/powerpoint/2010/main" val="74852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3200" i="1" u="sng" dirty="0">
                <a:latin typeface="Lucida Fax" panose="02060602050505020204" pitchFamily="18" charset="0"/>
              </a:rPr>
              <a:t>Literature survey / Existing systems</a:t>
            </a:r>
          </a:p>
        </p:txBody>
      </p:sp>
      <p:sp>
        <p:nvSpPr>
          <p:cNvPr id="3" name="Content Placeholder 2"/>
          <p:cNvSpPr>
            <a:spLocks noGrp="1"/>
          </p:cNvSpPr>
          <p:nvPr>
            <p:ph idx="1"/>
          </p:nvPr>
        </p:nvSpPr>
        <p:spPr>
          <a:xfrm>
            <a:off x="457200" y="1295400"/>
            <a:ext cx="8229600" cy="4830763"/>
          </a:xfrm>
        </p:spPr>
        <p:txBody>
          <a:bodyPr>
            <a:normAutofit fontScale="77500" lnSpcReduction="20000"/>
          </a:bodyPr>
          <a:lstStyle/>
          <a:p>
            <a:r>
              <a:rPr lang="en-US" sz="2000" dirty="0">
                <a:solidFill>
                  <a:schemeClr val="tx2">
                    <a:lumMod val="20000"/>
                    <a:lumOff val="80000"/>
                  </a:schemeClr>
                </a:solidFill>
                <a:latin typeface="Times New Roman" panose="02020603050405020304" pitchFamily="18" charset="0"/>
                <a:cs typeface="Times New Roman" panose="02020603050405020304" pitchFamily="18" charset="0"/>
              </a:rPr>
              <a:t>Compiler user here is VISUAL STUDIO CODE.</a:t>
            </a:r>
          </a:p>
          <a:p>
            <a:pPr>
              <a:buNone/>
            </a:pP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Visual Studio Code is a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source-code editor </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made by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Microsoft</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for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Windows</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Linux</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and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macOS</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a:t>
            </a:r>
            <a:r>
              <a:rPr lang="en-IN" sz="2000" baseline="30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Features include support for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debugging</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syntax highlighting</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intelligent code completion</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snippets</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code refactoring</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and embedded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Git</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Users can change the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theme</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keyboard shortcuts</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preferences, and install </a:t>
            </a:r>
            <a:r>
              <a:rPr lang="en-IN" sz="2000" dirty="0">
                <a:solidFill>
                  <a:schemeClr val="tx2">
                    <a:lumMod val="20000"/>
                    <a:lumOff val="80000"/>
                  </a:schemeClr>
                </a:solidFill>
                <a:latin typeface="Times New Roman" panose="02020603050405020304" pitchFamily="18" charset="0"/>
                <a:cs typeface="Times New Roman" panose="02020603050405020304" pitchFamily="18" charset="0"/>
              </a:rPr>
              <a:t>extensions</a:t>
            </a:r>
            <a:r>
              <a:rPr lang="en-IN" sz="2000" dirty="0">
                <a:solidFill>
                  <a:schemeClr val="tx2">
                    <a:lumMod val="20000"/>
                    <a:lumOff val="80000"/>
                  </a:schemeClr>
                </a:solidFill>
                <a:effectLst/>
                <a:latin typeface="Times New Roman" panose="02020603050405020304" pitchFamily="18" charset="0"/>
                <a:cs typeface="Times New Roman" panose="02020603050405020304" pitchFamily="18" charset="0"/>
              </a:rPr>
              <a:t> that add additional functionality.</a:t>
            </a:r>
          </a:p>
          <a:p>
            <a:pPr>
              <a:buNone/>
            </a:pPr>
            <a:r>
              <a:rPr lang="en-US" sz="2000" dirty="0">
                <a:solidFill>
                  <a:schemeClr val="tx2">
                    <a:lumMod val="20000"/>
                    <a:lumOff val="80000"/>
                  </a:schemeClr>
                </a:solidFill>
                <a:effectLst/>
                <a:latin typeface="Times New Roman" panose="02020603050405020304" pitchFamily="18" charset="0"/>
                <a:cs typeface="Times New Roman" panose="02020603050405020304" pitchFamily="18" charset="0"/>
              </a:rPr>
              <a:t>Visual Studio Code </a:t>
            </a:r>
            <a:r>
              <a:rPr lang="en-US" sz="2000" dirty="0">
                <a:solidFill>
                  <a:schemeClr val="tx2">
                    <a:lumMod val="20000"/>
                    <a:lumOff val="80000"/>
                  </a:schemeClr>
                </a:solidFill>
                <a:latin typeface="Times New Roman" panose="02020603050405020304" pitchFamily="18" charset="0"/>
                <a:cs typeface="Times New Roman" panose="02020603050405020304" pitchFamily="18" charset="0"/>
              </a:rPr>
              <a:t>collects usage data and sends it to Microsoft</a:t>
            </a:r>
            <a:r>
              <a:rPr lang="en-US" sz="2000" dirty="0">
                <a:solidFill>
                  <a:schemeClr val="tx2">
                    <a:lumMod val="20000"/>
                    <a:lumOff val="80000"/>
                  </a:schemeClr>
                </a:solidFill>
                <a:effectLst/>
                <a:latin typeface="Times New Roman" panose="02020603050405020304" pitchFamily="18" charset="0"/>
                <a:cs typeface="Times New Roman" panose="02020603050405020304" pitchFamily="18" charset="0"/>
              </a:rPr>
              <a:t>, although this can be disabled. In addition, because of the open-source nature of the application, the telemetry code is accessible to the public, who can see exactly what is collected.</a:t>
            </a:r>
            <a:r>
              <a:rPr lang="en-US" sz="2000" baseline="30000" dirty="0">
                <a:solidFill>
                  <a:schemeClr val="tx2">
                    <a:lumMod val="20000"/>
                    <a:lumOff val="80000"/>
                  </a:schemeClr>
                </a:solidFill>
                <a:effectLst/>
                <a:latin typeface="Times New Roman" panose="02020603050405020304" pitchFamily="18" charset="0"/>
                <a:cs typeface="Times New Roman" panose="02020603050405020304" pitchFamily="18" charset="0"/>
              </a:rPr>
              <a:t> </a:t>
            </a:r>
            <a:r>
              <a:rPr lang="en-US" sz="2000" dirty="0">
                <a:solidFill>
                  <a:schemeClr val="tx2">
                    <a:lumMod val="20000"/>
                    <a:lumOff val="80000"/>
                  </a:schemeClr>
                </a:solidFill>
                <a:effectLst/>
                <a:latin typeface="Times New Roman" panose="02020603050405020304" pitchFamily="18" charset="0"/>
                <a:cs typeface="Times New Roman" panose="02020603050405020304" pitchFamily="18" charset="0"/>
              </a:rPr>
              <a:t>According to Microsoft, the data is shared with Microsoft-controlled affiliates and subsidiaries, although </a:t>
            </a:r>
            <a:r>
              <a:rPr lang="en-US" sz="2000" dirty="0">
                <a:solidFill>
                  <a:schemeClr val="tx2">
                    <a:lumMod val="20000"/>
                    <a:lumOff val="80000"/>
                  </a:schemeClr>
                </a:solidFill>
                <a:latin typeface="Times New Roman" panose="02020603050405020304" pitchFamily="18" charset="0"/>
                <a:cs typeface="Times New Roman" panose="02020603050405020304" pitchFamily="18" charset="0"/>
              </a:rPr>
              <a:t>law enforcement</a:t>
            </a:r>
            <a:r>
              <a:rPr lang="en-US" sz="2000" dirty="0">
                <a:solidFill>
                  <a:schemeClr val="tx2">
                    <a:lumMod val="20000"/>
                    <a:lumOff val="80000"/>
                  </a:schemeClr>
                </a:solidFill>
                <a:effectLst/>
                <a:latin typeface="Times New Roman" panose="02020603050405020304" pitchFamily="18" charset="0"/>
                <a:cs typeface="Times New Roman" panose="02020603050405020304" pitchFamily="18" charset="0"/>
              </a:rPr>
              <a:t> may request it as part of a legal process.</a:t>
            </a:r>
          </a:p>
          <a:p>
            <a:pPr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Second Software used here is SQLite studio3 which is a very advanced version to store long databases. </a:t>
            </a:r>
            <a:r>
              <a:rPr lang="en-US" dirty="0">
                <a:effectLst/>
                <a:latin typeface="Times New Roman" panose="02020603050405020304" pitchFamily="18" charset="0"/>
                <a:cs typeface="Times New Roman" panose="02020603050405020304" pitchFamily="18" charset="0"/>
              </a:rPr>
              <a:t>There is a high usage of DBMS commands in basic software like MYSQL and typing those long commands makes the easy work tedious. </a:t>
            </a:r>
          </a:p>
          <a:p>
            <a:pPr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Hence SQL</a:t>
            </a:r>
            <a:r>
              <a:rPr lang="en-US" dirty="0">
                <a:effectLst/>
                <a:latin typeface="Times New Roman" panose="02020603050405020304" pitchFamily="18" charset="0"/>
                <a:cs typeface="Times New Roman" panose="02020603050405020304" pitchFamily="18" charset="0"/>
              </a:rPr>
              <a:t>ite3 provides with simple and pictorial representation of type of conditions it holds such primary key, unique key, not null and many more. This software connects a programming language and together shows the update based on what is required.</a:t>
            </a:r>
            <a:endParaRPr lang="en-US" sz="2000" b="0" i="0" dirty="0">
              <a:solidFill>
                <a:schemeClr val="tx1"/>
              </a:solidFill>
              <a:effectLst/>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5918141" y="6410147"/>
            <a:ext cx="2057400" cy="365125"/>
          </a:xfrm>
        </p:spPr>
        <p:txBody>
          <a:bodyPr/>
          <a:lstStyle/>
          <a:p>
            <a:fld id="{6303F359-BA4E-420B-98AF-421EC1E2CE51}" type="datetime1">
              <a:rPr lang="en-US" smtClean="0"/>
              <a:pPr/>
              <a:t>12/26/2022</a:t>
            </a:fld>
            <a:endParaRPr lang="en-US" dirty="0"/>
          </a:p>
        </p:txBody>
      </p:sp>
      <p:sp>
        <p:nvSpPr>
          <p:cNvPr id="5" name="Footer Placeholder 4"/>
          <p:cNvSpPr>
            <a:spLocks noGrp="1"/>
          </p:cNvSpPr>
          <p:nvPr>
            <p:ph type="ftr" sz="quarter" idx="11"/>
          </p:nvPr>
        </p:nvSpPr>
        <p:spPr>
          <a:xfrm>
            <a:off x="685346" y="6126162"/>
            <a:ext cx="5004649" cy="960437"/>
          </a:xfrm>
        </p:spPr>
        <p:txBody>
          <a:bodyPr/>
          <a:lstStyle/>
          <a:p>
            <a:r>
              <a:rPr lang="en-US" dirty="0"/>
              <a:t>Mini Project -</a:t>
            </a:r>
            <a:r>
              <a:rPr lang="en-US" dirty="0">
                <a:solidFill>
                  <a:schemeClr val="accent1">
                    <a:lumMod val="40000"/>
                    <a:lumOff val="60000"/>
                  </a:schemeClr>
                </a:solidFill>
                <a:latin typeface="Lucida Fax" panose="02060602050505020204" pitchFamily="18" charset="0"/>
              </a:rPr>
              <a:t> 20</a:t>
            </a:r>
            <a:r>
              <a:rPr lang="en-US" sz="900" dirty="0">
                <a:solidFill>
                  <a:schemeClr val="accent1">
                    <a:lumMod val="40000"/>
                    <a:lumOff val="60000"/>
                  </a:schemeClr>
                </a:solidFill>
                <a:latin typeface="Lucida Fax" panose="02060602050505020204" pitchFamily="18" charset="0"/>
              </a:rPr>
              <a:t>CSE48</a:t>
            </a:r>
          </a:p>
        </p:txBody>
      </p:sp>
      <p:sp>
        <p:nvSpPr>
          <p:cNvPr id="6" name="Slide Number Placeholder 5"/>
          <p:cNvSpPr>
            <a:spLocks noGrp="1"/>
          </p:cNvSpPr>
          <p:nvPr>
            <p:ph type="sldNum" sz="quarter" idx="12"/>
          </p:nvPr>
        </p:nvSpPr>
        <p:spPr>
          <a:xfrm>
            <a:off x="8404220" y="6400799"/>
            <a:ext cx="565159" cy="365125"/>
          </a:xfrm>
        </p:spPr>
        <p:txBody>
          <a:bodyPr/>
          <a:lstStyle/>
          <a:p>
            <a:fld id="{3C0F9C3E-79AB-4D1D-AF94-F9B1D785080B}" type="slidenum">
              <a:rPr lang="en-US" smtClean="0"/>
              <a:pPr/>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Damask</Template>
  <TotalTime>2001</TotalTime>
  <Words>2459</Words>
  <Application>Microsoft Office PowerPoint</Application>
  <PresentationFormat>On-screen Show (4:3)</PresentationFormat>
  <Paragraphs>237</Paragraphs>
  <Slides>32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Algerian</vt:lpstr>
      <vt:lpstr>Arial</vt:lpstr>
      <vt:lpstr>Bookman Old Style</vt:lpstr>
      <vt:lpstr>Calibri</vt:lpstr>
      <vt:lpstr>Lucida Fax</vt:lpstr>
      <vt:lpstr>Rockwell</vt:lpstr>
      <vt:lpstr>Times New Roman</vt:lpstr>
      <vt:lpstr>Utsaah</vt:lpstr>
      <vt:lpstr>Wingdings</vt:lpstr>
      <vt:lpstr>Damask</vt:lpstr>
      <vt:lpstr>  DEPARTMENT OF COMPUTER SCIENCE &amp; ENGINEERING</vt:lpstr>
      <vt:lpstr>Abstract</vt:lpstr>
      <vt:lpstr>Acknowledgement</vt:lpstr>
      <vt:lpstr>Agenda</vt:lpstr>
      <vt:lpstr>Introduction </vt:lpstr>
      <vt:lpstr>Problem Definition</vt:lpstr>
      <vt:lpstr>Objectives</vt:lpstr>
      <vt:lpstr>Methodology</vt:lpstr>
      <vt:lpstr>Literature survey / Existing systems</vt:lpstr>
      <vt:lpstr>Flowchart</vt:lpstr>
      <vt:lpstr>Hardware &amp; Software Specification</vt:lpstr>
      <vt:lpstr>Partial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SCIENCE &amp; ENGINEERING</dc:title>
  <dc:creator>GANGADHAR</dc:creator>
  <cp:lastModifiedBy>simranjha4402@gmail.com</cp:lastModifiedBy>
  <cp:revision>64</cp:revision>
  <dcterms:created xsi:type="dcterms:W3CDTF">2019-03-07T05:34:07Z</dcterms:created>
  <dcterms:modified xsi:type="dcterms:W3CDTF">2022-12-26T18:18:34Z</dcterms:modified>
</cp:coreProperties>
</file>